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67" r:id="rId8"/>
    <p:sldId id="272" r:id="rId9"/>
    <p:sldId id="268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66" r:id="rId23"/>
    <p:sldId id="265" r:id="rId24"/>
    <p:sldId id="264" r:id="rId25"/>
    <p:sldId id="263" r:id="rId26"/>
    <p:sldId id="262" r:id="rId27"/>
    <p:sldId id="261" r:id="rId28"/>
    <p:sldId id="271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7"/>
    <p:restoredTop sz="94659"/>
  </p:normalViewPr>
  <p:slideViewPr>
    <p:cSldViewPr snapToGrid="0">
      <p:cViewPr>
        <p:scale>
          <a:sx n="190" d="100"/>
          <a:sy n="190" d="100"/>
        </p:scale>
        <p:origin x="191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41E0F-0402-3BD5-D65A-3A10BE93B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DEDEF6-20C1-6097-2DEE-2C48C218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67B89-1A8C-E90B-3575-8A372F38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8D671-AF54-0CB9-4DEE-34C6158F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ABC2C-3D97-D51E-38D0-986A84C1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14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88CA8-F941-B262-4C4C-EAC10717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40EA99-F860-10FB-6CD1-46D88C4B0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DAA7AF-C2BD-8B44-3A1C-01A065DB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F9828-54D0-A462-136F-14E4B8E2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63BB8-EF1C-95DF-5554-F63BB737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69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A78686-FE57-833C-3D54-BD998D4C9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5B6BB-05D5-3844-AD2B-FFC4F2EA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AE5E6-AEF9-94D3-B7DE-40B3B3BA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EE41F-E427-484D-ACEE-1DBE1AF1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5945B-F3C1-37ED-64A1-BED6E88C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44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E186-25EC-42CA-DD5D-4563AE83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400D5-8845-E588-85FA-BEAED532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41341-91A0-A6D2-F3BA-2C064052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FF1C1E-CF66-18AC-78FA-74743F38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707D8-CB87-485B-9E9C-CCC846FD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901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4E7EA-E9A7-3E1F-6629-A3941D1D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902EC-6F22-AD3C-A97B-235E478E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11354-2096-58DB-24C5-32E43BA1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07FE5-0DA3-B5E8-6CCB-81E849C5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0EA81-A4BC-D200-2943-1C025034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799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EA404-ADE1-053F-7CE8-B6985AF1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BBEEF-FAAC-37DF-A7E1-057A7EE34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F9751-5797-6637-B611-E415A834F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7AF372-A38D-16AA-303F-151D23BB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751BD-2445-B12D-EE31-3F56B623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DDAE1-374D-ADBC-F9F3-1B15D00E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06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0CB61-8969-CA00-9841-9AEB192A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FE2CD-4CDD-F91A-F66B-D41A39097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72817-AFC3-7FC0-D430-A9C2B086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6B9-9664-EE24-58F7-CA429CF94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56D9A6-BA9C-95FC-BACF-702403E68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FE0F71-4556-6834-46F9-E0FCB2A0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6541A3-CB76-1E16-1C91-F91FD11D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27476C-218C-0F42-488C-02D08000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65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79D1-CF3B-C563-C822-1E738955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CC8CDD-10F6-087C-806E-09837580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C96006-E3FD-0E3C-9499-1F7C8987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DB9FC-64AB-3DCF-9D4C-CBFD4BD2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99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2F2260-469C-B26D-C992-86F5DD82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9B63A-FE39-AFEE-52D4-A5E397F7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5DB5B0-683A-DF09-1A86-F7FA52FB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09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45FA3-9D47-7F6E-0894-F87C9ED1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890D6-1B4C-4CDF-D11D-C1D25379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36C6FA-8929-77A1-F8DB-EFF2C895B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034F22-A428-B804-460C-CB951359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AC20C-5090-2E1E-7023-74A8A71B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D37E1-0453-CCF9-0BDB-971A153F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34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C1DFF-6884-95D3-D3E1-9C053E97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3485F6-58FB-2FE3-E7B2-3007069F9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DD7DD-5DC5-EB33-6A3B-AA911C47F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A2342-B41F-7C68-1F33-470AF068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03BDC-048C-7AAF-2D7F-1277F721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C874D-0FF7-3981-A91D-68561A3C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04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F9EF38-6949-A05C-7C56-6B1C70D1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002579-DD7F-024F-E79D-CA191060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D82BE-464F-0181-9D2E-AAB4D90A8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8DD3D-3B1D-D342-A5C1-CA7366E564EB}" type="datetimeFigureOut">
              <a:rPr kumimoji="1" lang="ko-KR" altLang="en-US" smtClean="0"/>
              <a:t>2025. 1. 19.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30844-84E0-50A9-3992-15353FE70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02166-A373-C36B-410D-0F23D4AC0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k.practicallaw.thomsonreuters.com/w-042-1346?" TargetMode="External"/><Relationship Id="rId2" Type="http://schemas.openxmlformats.org/officeDocument/2006/relationships/hyperlink" Target="https://www.instagram.com/poetofcode/p/DBlms4LxIU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travel/article/20240222-air-canada-chatbot-misinformation-what-travellers-should-know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1263-3398-FFBF-FECC-568468FFB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평가 방법론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0C9ED9-8F71-E517-0414-7B7041470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2025-01-25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15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ADD6BD1-DBB1-C355-C573-EA118BD6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C48102C-70D3-180C-57CE-17DF2479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1600" b="1" dirty="0"/>
                  <a:t>1. </a:t>
                </a:r>
                <a:r>
                  <a:rPr lang="ko-KR" altLang="en-US" sz="1600" b="1" dirty="0"/>
                  <a:t>정의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학습 데이터에서 </a:t>
                </a:r>
                <a:r>
                  <a:rPr lang="ko-KR" altLang="en-US" sz="1400" b="1" dirty="0"/>
                  <a:t>다음에 나올 내용을 예측하는 난이도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학습한 분포 </a:t>
                </a:r>
                <a:r>
                  <a:rPr lang="en-US" altLang="ko-KR" sz="1400" dirty="0"/>
                  <a:t>QQQ</a:t>
                </a:r>
                <a:r>
                  <a:rPr lang="ko-KR" altLang="en-US" sz="1400" dirty="0"/>
                  <a:t>와 실제 데이터 분포 </a:t>
                </a:r>
                <a:r>
                  <a:rPr lang="en-US" altLang="ko-KR" sz="1400" dirty="0"/>
                  <a:t>PPP </a:t>
                </a:r>
                <a:r>
                  <a:rPr lang="ko-KR" altLang="en-US" sz="1400" dirty="0"/>
                  <a:t>간의 차이를 반영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altLang="ko-KR" sz="1600" b="1" dirty="0"/>
                  <a:t>2. </a:t>
                </a:r>
                <a:r>
                  <a:rPr lang="ko-KR" altLang="en-US" sz="1600" b="1" dirty="0"/>
                  <a:t>주요 구성 요소</a:t>
                </a:r>
                <a:endParaRPr lang="ko-KR" altLang="en-US" sz="1600" dirty="0"/>
              </a:p>
              <a:p>
                <a:pPr lvl="1"/>
                <a:r>
                  <a:rPr lang="ko-KR" altLang="en-US" sz="1400" b="1" dirty="0"/>
                  <a:t>학습 데이터의 엔트로피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학습 데이터 자체의 예측 가능성을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b="1" dirty="0"/>
                  <a:t>KL </a:t>
                </a:r>
                <a:r>
                  <a:rPr lang="ko-KR" altLang="en-US" sz="1400" b="1" dirty="0"/>
                  <a:t>발산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모델 분포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sz="1400" dirty="0"/>
                  <a:t>가 실제 분포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sz="1400" dirty="0"/>
                  <a:t>와 얼마나 다른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지 측정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altLang="ko-KR" sz="1600" b="1" dirty="0"/>
                  <a:t>3. </a:t>
                </a:r>
                <a:r>
                  <a:rPr lang="ko-KR" altLang="en-US" sz="1600" b="1" dirty="0"/>
                  <a:t>교차 엔트로피 계산</a:t>
                </a:r>
                <a:endParaRPr lang="ko-KR" alt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모델의 학습 데이터에 대한 교차 엔트로피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가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와 동일하면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400" dirty="0"/>
                  <a:t>, </a:t>
                </a:r>
                <a:r>
                  <a:rPr lang="ko-KR" altLang="en-US" sz="1400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r>
                  <a:rPr lang="en-US" altLang="ko-KR" sz="1600" b="1" dirty="0"/>
                  <a:t>4. </a:t>
                </a:r>
                <a:r>
                  <a:rPr lang="ko-KR" altLang="en-US" sz="1600" b="1" dirty="0"/>
                  <a:t>목표</a:t>
                </a:r>
                <a:endParaRPr lang="ko-KR" altLang="en-US" sz="1600" dirty="0"/>
              </a:p>
              <a:p>
                <a:pPr lvl="1"/>
                <a:r>
                  <a:rPr lang="ko-KR" altLang="en-US" sz="1400" b="1" dirty="0"/>
                  <a:t>교차 엔트로피 최소화</a:t>
                </a:r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모델이 학습 데이터 분포를 정확히 학습하도록 목표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완벽히 학습하면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400" dirty="0"/>
                  <a:t>, </a:t>
                </a:r>
                <a:r>
                  <a:rPr lang="ko-KR" altLang="en-US" sz="1400" dirty="0"/>
                  <a:t>교차 엔트로피는 데이터의 엔트로피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 err="1"/>
                  <a:t>에</a:t>
                </a:r>
                <a:r>
                  <a:rPr lang="ko-KR" altLang="en-US" sz="1400" dirty="0"/>
                  <a:t> 수렴</a:t>
                </a:r>
                <a:r>
                  <a:rPr lang="en-US" altLang="ko-KR" sz="1400" dirty="0"/>
                  <a:t>.</a:t>
                </a:r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C48102C-70D3-180C-57CE-17DF2479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F7FC5-A0AD-127A-6025-80CF5F3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유첨</a:t>
            </a:r>
            <a:r>
              <a:rPr lang="en-US" altLang="ko-KR" sz="3600" dirty="0"/>
              <a:t>)</a:t>
            </a:r>
            <a:r>
              <a:rPr lang="ko-KR" altLang="en-US" sz="3600" dirty="0"/>
              <a:t>교차 엔트로피 오차 </a:t>
            </a:r>
            <a:r>
              <a:rPr lang="en-US" altLang="ko-KR" sz="3600" dirty="0"/>
              <a:t>(Cross Entropy Error)</a:t>
            </a:r>
            <a:endParaRPr kumimoji="1"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57CD-11CB-4160-D6EB-E1541C8223DD}"/>
              </a:ext>
            </a:extLst>
          </p:cNvPr>
          <p:cNvSpPr txBox="1"/>
          <p:nvPr/>
        </p:nvSpPr>
        <p:spPr>
          <a:xfrm>
            <a:off x="780923" y="6176963"/>
            <a:ext cx="10572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ko-KR" altLang="en-US" sz="800" dirty="0" err="1"/>
              <a:t>https</a:t>
            </a:r>
            <a:r>
              <a:rPr lang="ko-KR" altLang="en-US" sz="800" dirty="0"/>
              <a:t>://</a:t>
            </a:r>
            <a:r>
              <a:rPr lang="ko-KR" altLang="en-US" sz="800" dirty="0" err="1"/>
              <a:t>velog.io</a:t>
            </a:r>
            <a:r>
              <a:rPr lang="ko-KR" altLang="en-US" sz="800" dirty="0"/>
              <a:t>/@clayryu328/%EB%B0%91%EB%B0%94%EB%8B%A5%EB%B6%80%ED%84%B0-%EC%8B%9C%EC%9E%91%ED%95%98%EB%8A%94-%EB%94%A5%EB%9F%AC%EB%8B%9D-3-%EC%86%90%EC%8B%A4%ED%95%A8%EC%88%98-%EC%97%94%ED%8A%B8%EB%A1%9C%ED%94%BC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5C143DA1-B2A5-6D87-BDF7-D78E3E0F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600" b="1" dirty="0"/>
                  <a:t>정의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확률분포 사이의 거리를 측정하는 방법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예측한 확률 분포와 실제 레이블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정답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분포 간의 차이를 계산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600" b="1" dirty="0"/>
                  <a:t>교차 엔트로피 식</a:t>
                </a:r>
                <a:endParaRPr lang="en-US" altLang="ko-KR" sz="16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 : </a:t>
                </a:r>
                <a:r>
                  <a:rPr lang="ko-KR" altLang="en-US" sz="1400" dirty="0"/>
                  <a:t>신경망이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 err="1"/>
                  <a:t>라고</a:t>
                </a:r>
                <a:r>
                  <a:rPr lang="ko-KR" altLang="en-US" sz="1400" dirty="0"/>
                  <a:t> 예측한 확률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​: </a:t>
                </a:r>
                <a:r>
                  <a:rPr lang="ko-KR" altLang="en-US" sz="1400" dirty="0"/>
                  <a:t>실제 레이블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원</a:t>
                </a:r>
                <a:r>
                  <a:rPr lang="en-US" altLang="ko-KR" sz="1400" dirty="0"/>
                  <a:t>-</a:t>
                </a:r>
                <a:r>
                  <a:rPr lang="ko-KR" altLang="en-US" sz="1400" dirty="0"/>
                  <a:t>핫 인코딩으로 표현</a:t>
                </a:r>
                <a:r>
                  <a:rPr lang="en-US" altLang="ko-KR" sz="1400" dirty="0"/>
                  <a:t>).</a:t>
                </a:r>
              </a:p>
              <a:p>
                <a:pPr lvl="1"/>
                <a:r>
                  <a:rPr lang="ko-KR" altLang="en-US" sz="1400" dirty="0"/>
                  <a:t>예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레이블이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dirty="0"/>
                  <a:t>​</a:t>
                </a:r>
                <a:r>
                  <a:rPr lang="ko-KR" altLang="en-US" sz="1400" dirty="0"/>
                  <a:t>일 때</a:t>
                </a:r>
                <a:r>
                  <a:rPr lang="en-US" altLang="ko-KR" sz="140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func>
                  </m:oMath>
                </a14:m>
                <a:endParaRPr lang="en-US" altLang="ko-KR" sz="1400" dirty="0"/>
              </a:p>
              <a:p>
                <a:r>
                  <a:rPr lang="ko-KR" altLang="en-US" sz="1600" b="1" dirty="0"/>
                  <a:t>데이터셋 전체 오차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데이터셋의 교차 엔트로피 오차는 </a:t>
                </a:r>
                <a:r>
                  <a:rPr lang="ko-KR" altLang="en-US" sz="1400" b="1" dirty="0"/>
                  <a:t>각 데이터의 교차 엔트로피 오차의 평균</a:t>
                </a:r>
                <a:r>
                  <a:rPr lang="ko-KR" altLang="en-US" sz="1400" dirty="0"/>
                  <a:t>으로 정의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600" b="1" dirty="0"/>
                  <a:t>특성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예측 확률이 정답에 가까울수록 오차가 작아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짐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예측이 정답과 멀수록 오차 값이 급격히 증가</a:t>
                </a:r>
                <a:r>
                  <a:rPr lang="en-US" altLang="ko-KR" sz="1400" dirty="0"/>
                  <a:t>.</a:t>
                </a:r>
              </a:p>
              <a:p>
                <a:endParaRPr lang="en-US" altLang="ko-KR" sz="2200" dirty="0"/>
              </a:p>
              <a:p>
                <a:endParaRPr lang="en-US" altLang="ko-KR" sz="1800" dirty="0"/>
              </a:p>
            </p:txBody>
          </p:sp>
        </mc:Choice>
        <mc:Fallback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5C143DA1-B2A5-6D87-BDF7-D78E3E0F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내용 개체 틀 6" descr="라인, 텍스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3A67E1-0ADB-5194-7BC1-0D1B6584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93" y="1612821"/>
            <a:ext cx="3042287" cy="2216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B2FE93-175E-D26E-7ECF-141A4680D761}"/>
              </a:ext>
            </a:extLst>
          </p:cNvPr>
          <p:cNvSpPr txBox="1"/>
          <p:nvPr/>
        </p:nvSpPr>
        <p:spPr>
          <a:xfrm>
            <a:off x="7562725" y="3828973"/>
            <a:ext cx="3666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Log Loss vs. Predicted Probability</a:t>
            </a:r>
            <a:r>
              <a:rPr lang="en-US" altLang="ko-KR" sz="12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200" dirty="0"/>
              <a:t>정답 확률이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에</a:t>
            </a:r>
            <a:r>
              <a:rPr lang="ko-KR" altLang="en-US" sz="1200" dirty="0"/>
              <a:t> 가까울수록 오차 값 감소</a:t>
            </a:r>
            <a:r>
              <a:rPr lang="en-US" altLang="ko-KR" sz="1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200" dirty="0"/>
              <a:t>정답 확률이 작을수록 오차 값 급격히 증가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631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8B1C6-5714-4280-90D9-E8746394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문자당 비트 수와 바이트당 비트 수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B6D8E-71B3-C777-47D0-F4AA1804C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sz="1400" b="1" dirty="0"/>
                  <a:t>토큰당 </a:t>
                </a:r>
                <a:r>
                  <a:rPr lang="ko-KR" altLang="en-US" sz="1400" b="1" dirty="0" err="1"/>
                  <a:t>비트수</a:t>
                </a:r>
                <a:r>
                  <a:rPr lang="en-US" altLang="ko-KR" sz="1400" b="1" dirty="0"/>
                  <a:t>:</a:t>
                </a:r>
                <a:r>
                  <a:rPr lang="ko-KR" altLang="en-US" sz="1400" b="1" dirty="0"/>
                  <a:t> </a:t>
                </a:r>
                <a:r>
                  <a:rPr lang="ko-KR" altLang="en-US" sz="1400" dirty="0"/>
                  <a:t>언어 모델이 각 토큰을 표현하는 데 필요한 비트 수</a:t>
                </a:r>
                <a:endParaRPr lang="ko-KR" altLang="en-US" sz="1400" b="1" dirty="0"/>
              </a:p>
              <a:p>
                <a:pPr lvl="1"/>
                <a:r>
                  <a:rPr lang="ko-KR" altLang="en-US" sz="1200" dirty="0"/>
                  <a:t>교차 엔트로피 단위</a:t>
                </a:r>
                <a:r>
                  <a:rPr lang="en-US" altLang="ko-KR" sz="1200" dirty="0"/>
                  <a:t>: </a:t>
                </a:r>
                <a:r>
                  <a:rPr lang="ko-KR" altLang="en-US" sz="1200" b="1" dirty="0"/>
                  <a:t>비트</a:t>
                </a:r>
                <a:r>
                  <a:rPr lang="en-US" altLang="ko-KR" sz="1200" b="1" dirty="0"/>
                  <a:t>(bits)</a:t>
                </a:r>
                <a:endParaRPr lang="en-US" altLang="ko-KR" sz="1200" dirty="0"/>
              </a:p>
              <a:p>
                <a:pPr lvl="1"/>
                <a:r>
                  <a:rPr lang="ko-KR" altLang="en-US" sz="1200" dirty="0"/>
                  <a:t>교차 엔트로피 </a:t>
                </a:r>
                <a14:m>
                  <m:oMath xmlns:m="http://schemas.openxmlformats.org/officeDocument/2006/math">
                    <m:r>
                      <a:rPr lang="en-US" altLang="ko-KR" sz="1200" b="0" i="1" smtClean="0"/>
                      <m:t>𝐻</m:t>
                    </m:r>
                    <m:r>
                      <a:rPr lang="en-US" altLang="ko-KR" sz="1200" b="0" i="1" smtClean="0"/>
                      <m:t>=6</m:t>
                    </m:r>
                  </m:oMath>
                </a14:m>
                <a:r>
                  <a:rPr lang="en-US" altLang="ko-KR" sz="1200" dirty="0"/>
                  <a:t>(6</a:t>
                </a:r>
                <a:r>
                  <a:rPr lang="ko-KR" altLang="en-US" sz="1200" dirty="0"/>
                  <a:t>비트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토큰</a:t>
                </a:r>
                <a:r>
                  <a:rPr lang="en-US" altLang="ko-KR" sz="1200" dirty="0"/>
                  <a:t>) → </a:t>
                </a:r>
                <a:r>
                  <a:rPr lang="ko-KR" altLang="en-US" sz="1200" b="1" dirty="0"/>
                  <a:t>토큰을 표현하는 데 </a:t>
                </a:r>
                <a:r>
                  <a:rPr lang="en-US" altLang="ko-KR" sz="1200" b="1" dirty="0"/>
                  <a:t>6</a:t>
                </a:r>
                <a:r>
                  <a:rPr lang="ko-KR" altLang="en-US" sz="1200" b="1" dirty="0"/>
                  <a:t>비트 필요</a:t>
                </a:r>
                <a:endParaRPr lang="ko-KR" altLang="en-US" sz="1200" dirty="0"/>
              </a:p>
              <a:p>
                <a:r>
                  <a:rPr lang="ko-KR" altLang="en-US" sz="1400" b="1" dirty="0"/>
                  <a:t>문자당 비트 수 </a:t>
                </a:r>
                <a:r>
                  <a:rPr lang="en-US" altLang="ko-KR" sz="1400" b="1" dirty="0"/>
                  <a:t>(BPC: Bits-Per-Character)</a:t>
                </a:r>
              </a:p>
              <a:p>
                <a:pPr lvl="1"/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BPC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는 언어 모델이 하나의 문자를 표현하는 데 필요한 평균 비트 수</a:t>
                </a:r>
                <a:endParaRPr lang="en-US" altLang="ko-KR" sz="1200" b="0" dirty="0">
                  <a:solidFill>
                    <a:srgbClr val="3B3B3B"/>
                  </a:solidFill>
                  <a:effectLst/>
                </a:endParaRPr>
              </a:p>
              <a:p>
                <a:pPr lvl="1"/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계산 방법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: BPC = (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비트 수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) / (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평균 문자 수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)</a:t>
                </a:r>
              </a:p>
              <a:p>
                <a:pPr lvl="1"/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예시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: 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비트 수가 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6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이고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, 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평균적으로 각 토큰이 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2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개의 문자로 구성된다면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 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100" b="0" i="1" smtClean="0"/>
                      <m:t>𝐵𝑃𝐶</m:t>
                    </m:r>
                    <m:r>
                      <a:rPr lang="en-US" altLang="ko-KR" sz="1100" b="0" i="1" smtClean="0"/>
                      <m:t>=</m:t>
                    </m:r>
                    <m:f>
                      <m:fPr>
                        <m:ctrlPr>
                          <a:rPr lang="en-US" altLang="ko-KR" sz="1100" b="0" i="1" smtClean="0"/>
                        </m:ctrlPr>
                      </m:fPr>
                      <m:num>
                        <m:r>
                          <a:rPr lang="ko-KR" altLang="en-US" sz="1100" b="0" i="1" smtClean="0"/>
                          <m:t>비트</m:t>
                        </m:r>
                        <m:r>
                          <a:rPr lang="en-US" altLang="ko-KR" sz="1100" b="0" i="1" smtClean="0"/>
                          <m:t>/</m:t>
                        </m:r>
                        <m:r>
                          <a:rPr lang="ko-KR" altLang="en-US" sz="1100" b="0" i="1" smtClean="0"/>
                          <m:t>토큰</m:t>
                        </m:r>
                      </m:num>
                      <m:den>
                        <m:r>
                          <a:rPr lang="ko-KR" altLang="en-US" sz="1100" b="0" i="1" smtClean="0"/>
                          <m:t>문자</m:t>
                        </m:r>
                        <m:r>
                          <a:rPr lang="en-US" altLang="ko-KR" sz="1100" b="0" i="1" smtClean="0"/>
                          <m:t>/</m:t>
                        </m:r>
                        <m:r>
                          <a:rPr lang="ko-KR" altLang="en-US" sz="1100" b="0" i="1" smtClean="0"/>
                          <m:t>토큰</m:t>
                        </m:r>
                      </m:den>
                    </m:f>
                    <m:r>
                      <a:rPr lang="en-US" altLang="ko-KR" sz="1100" b="0" i="1" smtClean="0"/>
                      <m:t>=</m:t>
                    </m:r>
                    <m:f>
                      <m:fPr>
                        <m:ctrlPr>
                          <a:rPr lang="en-US" altLang="ko-KR" sz="1100" b="0" i="1" smtClean="0"/>
                        </m:ctrlPr>
                      </m:fPr>
                      <m:num>
                        <m:r>
                          <a:rPr lang="en-US" altLang="ko-KR" sz="1100" b="0" i="1" smtClean="0"/>
                          <m:t>6</m:t>
                        </m:r>
                      </m:num>
                      <m:den>
                        <m:r>
                          <a:rPr lang="en-US" altLang="ko-KR" sz="1100" b="0" i="1" smtClean="0"/>
                          <m:t>2</m:t>
                        </m:r>
                      </m:den>
                    </m:f>
                    <m:r>
                      <a:rPr lang="en-US" altLang="ko-KR" sz="1100" b="0" i="1" smtClean="0"/>
                      <m:t>=3</m:t>
                    </m:r>
                    <m:r>
                      <a:rPr lang="ko-KR" altLang="en-US" sz="1100" b="0" i="1" smtClean="0"/>
                      <m:t> 비트</m:t>
                    </m:r>
                    <m:r>
                      <a:rPr lang="en-US" altLang="ko-KR" sz="1100" b="0" i="1" smtClean="0"/>
                      <m:t>/</m:t>
                    </m:r>
                    <m:r>
                      <a:rPr lang="ko-KR" altLang="en-US" sz="1100" b="0" i="1" smtClean="0"/>
                      <m:t>문자 </m:t>
                    </m:r>
                  </m:oMath>
                </a14:m>
                <a:endParaRPr lang="ko-KR" altLang="en-US" sz="1100" dirty="0"/>
              </a:p>
              <a:p>
                <a:r>
                  <a:rPr lang="ko-KR" altLang="en-US" sz="1400" b="1" dirty="0"/>
                  <a:t>바이트당 비트 수 </a:t>
                </a:r>
                <a:r>
                  <a:rPr lang="en-US" altLang="ko-KR" sz="1400" b="1" dirty="0"/>
                  <a:t>(BPB: Bits-Per-Byte)</a:t>
                </a:r>
              </a:p>
              <a:p>
                <a:pPr lvl="1"/>
                <a:r>
                  <a:rPr lang="ko-KR" altLang="en-US" sz="1200" b="0" i="0" dirty="0">
                    <a:effectLst/>
                  </a:rPr>
                  <a:t>문자 인코딩 방식의 차이를 고려한 더 표준화된 측정치</a:t>
                </a:r>
                <a:endParaRPr lang="en-US" altLang="ko-KR" sz="1200" b="0" i="0" dirty="0">
                  <a:effectLst/>
                </a:endParaRPr>
              </a:p>
              <a:p>
                <a:pPr lvl="1"/>
                <a:r>
                  <a:rPr lang="ko-KR" altLang="en-US" sz="1200" b="0" i="0" dirty="0">
                    <a:effectLst/>
                  </a:rPr>
                  <a:t>언어 모델이 원본 데이터의 </a:t>
                </a:r>
                <a:r>
                  <a:rPr lang="en-US" altLang="ko-KR" sz="1200" b="0" i="0" dirty="0">
                    <a:effectLst/>
                  </a:rPr>
                  <a:t>1</a:t>
                </a:r>
                <a:r>
                  <a:rPr lang="ko-KR" altLang="en-US" sz="1200" b="0" i="0" dirty="0">
                    <a:effectLst/>
                  </a:rPr>
                  <a:t>바이트를 표현하는 데 필요한 비트 수</a:t>
                </a:r>
                <a:endParaRPr lang="en-US" altLang="ko-KR" sz="1200" b="0" i="0" dirty="0">
                  <a:effectLst/>
                </a:endParaRPr>
              </a:p>
              <a:p>
                <a:pPr lvl="1"/>
                <a:r>
                  <a:rPr lang="ko-KR" altLang="en-US" sz="1200" b="0" i="0" dirty="0">
                    <a:effectLst/>
                  </a:rPr>
                  <a:t>계산 방법</a:t>
                </a:r>
                <a:r>
                  <a:rPr lang="en-US" altLang="ko-KR" sz="1200" b="0" i="0" dirty="0">
                    <a:effectLst/>
                  </a:rPr>
                  <a:t>: BPB = BPC / (</a:t>
                </a:r>
                <a:r>
                  <a:rPr lang="ko-KR" altLang="en-US" sz="1200" b="0" i="0" dirty="0">
                    <a:effectLst/>
                  </a:rPr>
                  <a:t>문자당 바이트 비율</a:t>
                </a:r>
                <a:r>
                  <a:rPr lang="en-US" altLang="ko-KR" sz="1200" b="0" i="0" dirty="0">
                    <a:effectLst/>
                  </a:rPr>
                  <a:t>)</a:t>
                </a:r>
              </a:p>
              <a:p>
                <a:pPr lvl="1"/>
                <a:r>
                  <a:rPr lang="ko-KR" altLang="en-US" sz="1200" dirty="0"/>
                  <a:t>예시</a:t>
                </a:r>
                <a:r>
                  <a:rPr lang="en-US" altLang="ko-KR" sz="1200" dirty="0"/>
                  <a:t>: BPC</a:t>
                </a:r>
                <a:r>
                  <a:rPr lang="ko-KR" altLang="en-US" sz="1200" dirty="0"/>
                  <a:t>가 </a:t>
                </a:r>
                <a:r>
                  <a:rPr lang="en-US" altLang="ko-KR" sz="1200" dirty="0"/>
                  <a:t>3</a:t>
                </a:r>
                <a:r>
                  <a:rPr lang="ko-KR" altLang="en-US" sz="1200" dirty="0"/>
                  <a:t>이고</a:t>
                </a:r>
                <a:r>
                  <a:rPr lang="en-US" altLang="ko-KR" sz="1200" dirty="0"/>
                  <a:t>, ASCII </a:t>
                </a:r>
                <a:r>
                  <a:rPr lang="ko-KR" altLang="en-US" sz="1200" dirty="0"/>
                  <a:t>인코딩</a:t>
                </a:r>
                <a:r>
                  <a:rPr lang="en-US" altLang="ko-KR" sz="1200" dirty="0"/>
                  <a:t>(7</a:t>
                </a:r>
                <a:r>
                  <a:rPr lang="ko-KR" altLang="en-US" sz="1200" dirty="0"/>
                  <a:t>비트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문자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을 사용한다면</a:t>
                </a:r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100" b="0" i="1" smtClean="0"/>
                      <m:t>𝐵𝑃𝐵</m:t>
                    </m:r>
                    <m:r>
                      <a:rPr lang="en-US" altLang="ko-KR" sz="1100" b="0" i="1" smtClean="0"/>
                      <m:t>=</m:t>
                    </m:r>
                    <m:f>
                      <m:fPr>
                        <m:ctrlPr>
                          <a:rPr lang="en-US" altLang="ko-KR" sz="1100" b="0" i="1" smtClean="0"/>
                        </m:ctrlPr>
                      </m:fPr>
                      <m:num>
                        <m:r>
                          <a:rPr lang="en-US" altLang="ko-KR" sz="1100" b="0" i="1" smtClean="0"/>
                          <m:t>𝐵𝑃𝐶</m:t>
                        </m:r>
                      </m:num>
                      <m:den>
                        <m:r>
                          <a:rPr lang="ko-KR" altLang="en-US" sz="1100" b="0" i="1" smtClean="0"/>
                          <m:t>문자당 바이트</m:t>
                        </m:r>
                      </m:den>
                    </m:f>
                    <m:r>
                      <a:rPr lang="en-US" altLang="ko-KR" sz="1100" b="0" i="1" smtClean="0"/>
                      <m:t>=</m:t>
                    </m:r>
                    <m:f>
                      <m:fPr>
                        <m:ctrlPr>
                          <a:rPr lang="en-US" altLang="ko-KR" sz="1100" b="0" i="1" smtClean="0"/>
                        </m:ctrlPr>
                      </m:fPr>
                      <m:num>
                        <m:r>
                          <a:rPr lang="en-US" altLang="ko-KR" sz="1100" b="0" i="1" smtClean="0"/>
                          <m:t>3</m:t>
                        </m:r>
                      </m:num>
                      <m:den>
                        <m:r>
                          <a:rPr lang="en-US" altLang="ko-KR" sz="1100" b="0" i="1" smtClean="0"/>
                          <m:t>7/8</m:t>
                        </m:r>
                      </m:den>
                    </m:f>
                    <m:r>
                      <a:rPr lang="en-US" altLang="ko-KR" sz="1100" b="0" i="1" smtClean="0"/>
                      <m:t>=3</m:t>
                    </m:r>
                    <m:r>
                      <a:rPr lang="en-US" altLang="ko-KR" sz="1100" b="0" i="1" smtClean="0"/>
                      <m:t>.43</m:t>
                    </m:r>
                    <m:r>
                      <a:rPr lang="ko-KR" altLang="en-US" sz="1100" b="0" i="1" smtClean="0"/>
                      <m:t> 비트</m:t>
                    </m:r>
                    <m:r>
                      <a:rPr lang="en-US" altLang="ko-KR" sz="1100" b="0" i="1" smtClean="0"/>
                      <m:t>/</m:t>
                    </m:r>
                    <m:r>
                      <a:rPr lang="ko-KR" altLang="en-US" sz="1100" b="0" i="1" smtClean="0"/>
                      <m:t>바이트</m:t>
                    </m:r>
                    <m:r>
                      <a:rPr lang="ko-KR" altLang="en-US" sz="1100" b="0" i="1" smtClean="0"/>
                      <m:t> </m:t>
                    </m:r>
                  </m:oMath>
                </a14:m>
                <a:endParaRPr lang="ko-KR" altLang="en-US" sz="1100" dirty="0"/>
              </a:p>
              <a:p>
                <a:r>
                  <a:rPr lang="en-US" altLang="ko-KR" sz="1400" b="1" dirty="0"/>
                  <a:t>BPB</a:t>
                </a:r>
                <a:r>
                  <a:rPr lang="ko-KR" altLang="en-US" sz="1400" b="1" dirty="0"/>
                  <a:t>의 텍스트 압축 효율성</a:t>
                </a:r>
                <a:endParaRPr lang="en-US" altLang="ko-KR" sz="1400" b="1" dirty="0"/>
              </a:p>
              <a:p>
                <a:pPr lvl="1"/>
                <a:r>
                  <a:rPr lang="en-US" altLang="ko-KR" sz="1200" b="0" i="0" dirty="0">
                    <a:effectLst/>
                  </a:rPr>
                  <a:t>BPB</a:t>
                </a:r>
                <a:r>
                  <a:rPr lang="ko-KR" altLang="en-US" sz="1200" b="0" i="0" dirty="0">
                    <a:effectLst/>
                  </a:rPr>
                  <a:t>가 </a:t>
                </a:r>
                <a:r>
                  <a:rPr lang="en-US" altLang="ko-KR" sz="1200" b="0" i="0" dirty="0">
                    <a:effectLst/>
                  </a:rPr>
                  <a:t>3.43</a:t>
                </a:r>
                <a:r>
                  <a:rPr lang="ko-KR" altLang="en-US" sz="1200" b="0" i="0" dirty="0">
                    <a:effectLst/>
                  </a:rPr>
                  <a:t>이라면</a:t>
                </a:r>
                <a:r>
                  <a:rPr lang="en-US" altLang="ko-KR" sz="1200" b="0" i="0" dirty="0">
                    <a:effectLst/>
                  </a:rPr>
                  <a:t>, </a:t>
                </a:r>
                <a:r>
                  <a:rPr lang="ko-KR" altLang="en-US" sz="1200" b="0" i="0" dirty="0">
                    <a:effectLst/>
                  </a:rPr>
                  <a:t>모델이 원본 </a:t>
                </a:r>
                <a:r>
                  <a:rPr lang="en-US" altLang="ko-KR" sz="1200" b="0" i="0" dirty="0">
                    <a:effectLst/>
                  </a:rPr>
                  <a:t>8</a:t>
                </a:r>
                <a:r>
                  <a:rPr lang="ko-KR" altLang="en-US" sz="1200" b="0" i="0" dirty="0">
                    <a:effectLst/>
                  </a:rPr>
                  <a:t>비트를 </a:t>
                </a:r>
                <a:r>
                  <a:rPr lang="en-US" altLang="ko-KR" sz="1200" b="0" i="0" dirty="0">
                    <a:effectLst/>
                  </a:rPr>
                  <a:t>3.43</a:t>
                </a:r>
                <a:r>
                  <a:rPr lang="ko-KR" altLang="en-US" sz="1200" b="0" i="0" dirty="0">
                    <a:effectLst/>
                  </a:rPr>
                  <a:t>비트로 표현할 수 있어</a:t>
                </a:r>
                <a:r>
                  <a:rPr lang="en-US" altLang="ko-KR" sz="1200" b="0" i="0" dirty="0">
                    <a:effectLst/>
                  </a:rPr>
                  <a:t>, </a:t>
                </a:r>
                <a:r>
                  <a:rPr lang="ko-KR" altLang="en-US" sz="1200" b="0" i="0" dirty="0">
                    <a:effectLst/>
                  </a:rPr>
                  <a:t>원본 텍스트를 절반 이하로 압축할 수 있음을 의미</a:t>
                </a:r>
                <a:endParaRPr lang="en-US" altLang="ko-KR" sz="1200" b="0" i="0" dirty="0">
                  <a:effectLst/>
                </a:endParaRPr>
              </a:p>
              <a:p>
                <a:r>
                  <a:rPr lang="ko-KR" altLang="en-US" sz="1400" b="0" i="0" dirty="0">
                    <a:effectLst/>
                    <a:latin typeface="__fkGroteskNeue_598ab8"/>
                  </a:rPr>
                  <a:t>이러한 지표들은 서로 다른 </a:t>
                </a:r>
                <a:r>
                  <a:rPr lang="ko-KR" altLang="en-US" sz="1400" b="0" i="0" dirty="0" err="1">
                    <a:effectLst/>
                    <a:latin typeface="__fkGroteskNeue_598ab8"/>
                  </a:rPr>
                  <a:t>토크나이제이션</a:t>
                </a:r>
                <a:r>
                  <a:rPr lang="ko-KR" altLang="en-US" sz="1400" b="0" i="0" dirty="0">
                    <a:effectLst/>
                    <a:latin typeface="__fkGroteskNeue_598ab8"/>
                  </a:rPr>
                  <a:t> 방식이나 문자 인코딩을 사용하는 모델들 간의 성능을 비교하는 데 유용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B6D8E-71B3-C777-47D0-F4AA1804C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1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64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44D1F-A169-4D87-61A2-865AFF12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당혹도</a:t>
            </a:r>
            <a:r>
              <a:rPr lang="en-US" altLang="ko-KR" b="1" dirty="0"/>
              <a:t>(Perplexity, PPL)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8CCE84-F97D-2556-23CD-36F973C6C2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b="1" dirty="0"/>
                  <a:t>정의</a:t>
                </a:r>
                <a:endParaRPr lang="ko-KR" altLang="en-US" sz="1400" dirty="0"/>
              </a:p>
              <a:p>
                <a:pPr lvl="1"/>
                <a:r>
                  <a:rPr lang="ko-KR" altLang="en-US" sz="1400" b="1" dirty="0"/>
                  <a:t>당혹도</a:t>
                </a:r>
                <a:r>
                  <a:rPr lang="en-US" altLang="ko-KR" sz="1400" b="1" dirty="0"/>
                  <a:t>(PPL)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교차 엔트로피의 지수</a:t>
                </a:r>
                <a:r>
                  <a:rPr lang="en-US" altLang="ko-KR" sz="1400" dirty="0"/>
                  <a:t>(exponential)</a:t>
                </a:r>
                <a:r>
                  <a:rPr lang="ko-KR" altLang="en-US" sz="1400" dirty="0"/>
                  <a:t>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모델이 다음 토큰을 예측할 때의 </a:t>
                </a:r>
                <a:r>
                  <a:rPr lang="ko-KR" altLang="en-US" sz="1400" b="1" dirty="0"/>
                  <a:t>불확실성 정도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marL="1200150" lvl="2" indent="-285750"/>
                <a:r>
                  <a:rPr lang="ko-KR" altLang="en-US" sz="1100" dirty="0"/>
                  <a:t>실제 데이터 분포 </a:t>
                </a:r>
                <a:r>
                  <a:rPr lang="en-US" altLang="ko-KR" sz="1100" dirty="0"/>
                  <a:t>PPP</a:t>
                </a:r>
                <a:r>
                  <a:rPr lang="ko-KR" altLang="en-US" sz="1100" dirty="0"/>
                  <a:t>의 당혹도</a:t>
                </a:r>
                <a:r>
                  <a:rPr lang="en-US" altLang="ko-KR" sz="1100" dirty="0"/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pPr marL="1200150" lvl="2" indent="-285750"/>
                <a:r>
                  <a:rPr lang="ko-KR" altLang="en-US" sz="1100" dirty="0"/>
                  <a:t>학습된 모델 분포 </a:t>
                </a:r>
                <a:r>
                  <a:rPr lang="en-US" altLang="ko-KR" sz="1100" dirty="0"/>
                  <a:t>QQQ</a:t>
                </a:r>
                <a:r>
                  <a:rPr lang="ko-KR" altLang="en-US" sz="1100" dirty="0"/>
                  <a:t>에서의 당혹도</a:t>
                </a:r>
                <a:r>
                  <a:rPr lang="en-US" altLang="ko-KR" sz="1100" dirty="0"/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r>
                  <a:rPr lang="ko-KR" altLang="en-US" sz="1400" b="1" dirty="0"/>
                  <a:t>역할 및 의미</a:t>
                </a:r>
                <a:endParaRPr lang="ko-KR" altLang="en-US" sz="1400" dirty="0"/>
              </a:p>
              <a:p>
                <a:pPr lvl="1"/>
                <a:r>
                  <a:rPr lang="ko-KR" altLang="en-US" sz="1400" b="1" dirty="0"/>
                  <a:t>모델의 예측 불확실성 측정</a:t>
                </a:r>
                <a:r>
                  <a:rPr lang="en-US" altLang="ko-KR" sz="1400" dirty="0"/>
                  <a:t>:</a:t>
                </a:r>
              </a:p>
              <a:p>
                <a:pPr marL="1200150" lvl="2" indent="-285750"/>
                <a:r>
                  <a:rPr lang="ko-KR" altLang="en-US" sz="1100" dirty="0"/>
                  <a:t>높은 당혹도 → 다음 토큰에 대해 더 많은 선택지가 존재</a:t>
                </a:r>
                <a:r>
                  <a:rPr lang="en-US" altLang="ko-KR" sz="1100" dirty="0"/>
                  <a:t>.</a:t>
                </a:r>
              </a:p>
              <a:p>
                <a:pPr marL="1200150" lvl="2" indent="-285750"/>
                <a:r>
                  <a:rPr lang="ko-KR" altLang="en-US" sz="1100" dirty="0"/>
                  <a:t>낮은 당혹도 → 예측이 더 정확하고 안정적임</a:t>
                </a:r>
                <a:r>
                  <a:rPr lang="en-US" altLang="ko-KR" sz="1100" dirty="0"/>
                  <a:t>.</a:t>
                </a:r>
              </a:p>
              <a:p>
                <a:r>
                  <a:rPr lang="ko-KR" altLang="en-US" sz="1400" b="1" dirty="0"/>
                  <a:t>예시</a:t>
                </a:r>
                <a:endParaRPr lang="ko-KR" altLang="en-US" sz="1400" dirty="0"/>
              </a:p>
              <a:p>
                <a:pPr lvl="1"/>
                <a:r>
                  <a:rPr lang="ko-KR" altLang="en-US" sz="1400" b="1" dirty="0"/>
                  <a:t>네 개의 위치 토큰</a:t>
                </a:r>
                <a:r>
                  <a:rPr lang="ko-KR" altLang="en-US" sz="1400" dirty="0"/>
                  <a:t>을 가진 언어 모델</a:t>
                </a:r>
                <a:r>
                  <a:rPr lang="en-US" altLang="ko-KR" sz="1400" dirty="0"/>
                  <a:t>:</a:t>
                </a:r>
              </a:p>
              <a:p>
                <a:pPr marL="1200150" lvl="2" indent="-285750"/>
                <a:r>
                  <a:rPr lang="ko-KR" altLang="en-US" sz="1100" dirty="0"/>
                  <a:t>교차 엔트로피</a:t>
                </a:r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sz="1100" dirty="0"/>
              </a:p>
              <a:p>
                <a:pPr marL="1200150" lvl="2" indent="-285750"/>
                <a:r>
                  <a:rPr lang="ko-KR" altLang="en-US" sz="1100" dirty="0"/>
                  <a:t>당혹도</a:t>
                </a:r>
                <a:r>
                  <a:rPr lang="en-US" altLang="ko-KR" sz="11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sz="1100" dirty="0"/>
              </a:p>
              <a:p>
                <a:pPr marL="1200150" lvl="2" indent="-285750"/>
                <a:r>
                  <a:rPr lang="ko-KR" altLang="en-US" sz="1100" dirty="0"/>
                  <a:t>이는 모델이 </a:t>
                </a:r>
                <a:r>
                  <a:rPr lang="en-US" altLang="ko-KR" sz="1100" dirty="0"/>
                  <a:t>4</a:t>
                </a:r>
                <a:r>
                  <a:rPr lang="ko-KR" altLang="en-US" sz="1100" dirty="0"/>
                  <a:t>개의 선택지 중 하나를 예측해야 함을 의미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8CCE84-F97D-2556-23CD-36F973C6C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89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3D457C9D-B489-142A-D720-FECDFA025F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b="1" dirty="0"/>
                  <a:t>단위</a:t>
                </a:r>
                <a:endParaRPr lang="ko-KR" altLang="en-US" sz="1400" dirty="0"/>
              </a:p>
              <a:p>
                <a:pPr lvl="1"/>
                <a:r>
                  <a:rPr lang="ko-KR" altLang="en-US" sz="1400" b="1" dirty="0"/>
                  <a:t>비트</a:t>
                </a:r>
                <a:r>
                  <a:rPr lang="en-US" altLang="ko-KR" sz="1400" b="1" dirty="0"/>
                  <a:t>(bit)</a:t>
                </a:r>
                <a:r>
                  <a:rPr lang="en-US" altLang="ko-KR" sz="1400" dirty="0"/>
                  <a:t>:</a:t>
                </a:r>
              </a:p>
              <a:p>
                <a:pPr marL="1200150" lvl="2" indent="-285750"/>
                <a:r>
                  <a:rPr lang="ko-KR" altLang="en-US" sz="1100" dirty="0"/>
                  <a:t>밑</a:t>
                </a:r>
                <a:r>
                  <a:rPr lang="en-US" altLang="ko-KR" sz="1100" dirty="0"/>
                  <a:t>(base) = 2.</a:t>
                </a:r>
              </a:p>
              <a:p>
                <a:pPr marL="1200150" lvl="2" indent="-285750"/>
                <a:r>
                  <a:rPr lang="ko-KR" altLang="en-US" sz="1100" dirty="0"/>
                  <a:t>한 비트는 </a:t>
                </a:r>
                <a:r>
                  <a:rPr lang="en-US" altLang="ko-KR" sz="1100" dirty="0"/>
                  <a:t>2</a:t>
                </a:r>
                <a:r>
                  <a:rPr lang="ko-KR" altLang="en-US" sz="1100" dirty="0"/>
                  <a:t>개의 고유 값을 표현</a:t>
                </a:r>
                <a:r>
                  <a:rPr lang="en-US" altLang="ko-KR" sz="1100" dirty="0"/>
                  <a:t>.</a:t>
                </a:r>
              </a:p>
              <a:p>
                <a:pPr lvl="1"/>
                <a:r>
                  <a:rPr lang="en-US" altLang="ko-KR" sz="1400" b="1" dirty="0" err="1"/>
                  <a:t>nat</a:t>
                </a:r>
                <a:r>
                  <a:rPr lang="en-US" altLang="ko-KR" sz="1400" dirty="0"/>
                  <a:t> (</a:t>
                </a:r>
                <a:r>
                  <a:rPr lang="ko-KR" altLang="en-US" sz="1400" dirty="0"/>
                  <a:t>자연 로그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400" dirty="0"/>
                  <a:t>):</a:t>
                </a:r>
              </a:p>
              <a:p>
                <a:pPr marL="1200150" lvl="2" indent="-285750"/>
                <a:r>
                  <a:rPr lang="en-US" altLang="ko-KR" sz="1100" dirty="0"/>
                  <a:t>TensorFlow/</a:t>
                </a:r>
                <a:r>
                  <a:rPr lang="en-US" altLang="ko-KR" sz="1100" dirty="0" err="1"/>
                  <a:t>PyTorch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등에서는 교차 엔트로피와 당혹도를 자연 로그 단위로 계산</a:t>
                </a:r>
                <a:r>
                  <a:rPr lang="en-US" altLang="ko-KR" sz="1100" dirty="0"/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r>
                  <a:rPr lang="ko-KR" altLang="en-US" sz="1400" b="1" dirty="0"/>
                  <a:t>당혹도 선호 이유</a:t>
                </a:r>
                <a:endParaRPr lang="ko-KR" altLang="en-US" sz="1400" dirty="0"/>
              </a:p>
              <a:p>
                <a:pPr lvl="1"/>
                <a:r>
                  <a:rPr lang="ko-KR" altLang="en-US" sz="1400" dirty="0"/>
                  <a:t>당혹도는 교차 엔트로피보다 </a:t>
                </a:r>
                <a:r>
                  <a:rPr lang="ko-KR" altLang="en-US" sz="1400" b="1" dirty="0"/>
                  <a:t>직관적으로 이해하기 쉬움</a:t>
                </a:r>
                <a:r>
                  <a:rPr lang="en-US" altLang="ko-KR" sz="1400" dirty="0"/>
                  <a:t>.</a:t>
                </a:r>
                <a:endParaRPr lang="en-US" altLang="ko-KR" sz="600" dirty="0"/>
              </a:p>
              <a:p>
                <a:pPr marL="1200150" lvl="2" indent="-285750"/>
                <a:r>
                  <a:rPr lang="ko-KR" altLang="en-US" sz="1100" dirty="0"/>
                  <a:t>당혹도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 모델이 선택해야 할 평균적인 선택지의 수</a:t>
                </a:r>
                <a:endParaRPr lang="en-US" altLang="ko-KR" sz="1100" dirty="0"/>
              </a:p>
              <a:p>
                <a:pPr marL="1200150" lvl="2" indent="-285750"/>
                <a:r>
                  <a:rPr lang="ko-KR" altLang="en-US" sz="1100" dirty="0"/>
                  <a:t>교차 엔트로피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 모델의 확실성 수준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수학적인 지식 필요</a:t>
                </a:r>
                <a:endParaRPr lang="en-US" altLang="ko-KR" sz="1100" dirty="0"/>
              </a:p>
              <a:p>
                <a:pPr lvl="1"/>
                <a:r>
                  <a:rPr lang="ko-KR" altLang="en-US" sz="1400" dirty="0"/>
                  <a:t>비트와 </a:t>
                </a:r>
                <a:r>
                  <a:rPr lang="en-US" altLang="ko-KR" sz="1400" dirty="0" err="1"/>
                  <a:t>nat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단위에 따라 값이 바뀌는 교차 엔트로피와 달리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상관없이 일관된 값이 나오는 당혹도</a:t>
                </a:r>
                <a:endParaRPr lang="en-US" altLang="ko-KR" sz="1400" dirty="0"/>
              </a:p>
              <a:p>
                <a:pPr lvl="2"/>
                <a:r>
                  <a:rPr kumimoji="1" lang="ko-KR" altLang="en-US" sz="1000" dirty="0"/>
                  <a:t>유첨 참고</a:t>
                </a: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3D457C9D-B489-142A-D720-FECDFA025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489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3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EF956-4E43-9FE0-7DE1-19520E6D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유첨</a:t>
            </a:r>
            <a:r>
              <a:rPr lang="en-US" altLang="ko-KR" sz="3600" dirty="0"/>
              <a:t>)</a:t>
            </a:r>
            <a:r>
              <a:rPr lang="ko-KR" altLang="en-US" sz="3600" dirty="0"/>
              <a:t> 당혹도가 </a:t>
            </a:r>
            <a:r>
              <a:rPr lang="ko-KR" altLang="en-US" sz="3600" b="1" dirty="0"/>
              <a:t>단위 독립성</a:t>
            </a:r>
            <a:r>
              <a:rPr lang="ko-KR" altLang="en-US" sz="3600" dirty="0"/>
              <a:t>을 제공하는 이유</a:t>
            </a:r>
            <a:endParaRPr kumimoji="1" lang="ko-KR" altLang="en-US" sz="3600" dirty="0"/>
          </a:p>
        </p:txBody>
      </p:sp>
      <p:pic>
        <p:nvPicPr>
          <p:cNvPr id="14" name="내용 개체 틀 13" descr="텍스트, 스크린샷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036CC7-BE1B-5286-4848-250013C14D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8974" y="3922047"/>
            <a:ext cx="4282314" cy="2297732"/>
          </a:xfrm>
        </p:spPr>
      </p:pic>
      <p:pic>
        <p:nvPicPr>
          <p:cNvPr id="16" name="내용 개체 틀 15" descr="텍스트, 스크린샷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8776A2D-610D-1623-0A28-4964BD7F0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8974" y="1403611"/>
            <a:ext cx="4710545" cy="2441879"/>
          </a:xfrm>
        </p:spPr>
      </p:pic>
      <p:pic>
        <p:nvPicPr>
          <p:cNvPr id="18" name="그림 17" descr="텍스트, 대수학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F618B2-FC1D-CAC4-7614-DA07B4B49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45" y="3429000"/>
            <a:ext cx="4387317" cy="1940620"/>
          </a:xfrm>
          <a:prstGeom prst="rect">
            <a:avLst/>
          </a:prstGeom>
        </p:spPr>
      </p:pic>
      <p:pic>
        <p:nvPicPr>
          <p:cNvPr id="20" name="그림 19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E89C65-D3B7-9515-1DF2-D42F6A8B0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45" y="1403611"/>
            <a:ext cx="4826049" cy="18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9D6F8-3B46-AF18-6DD2-5CCCAA32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당혹도의 해석과 주요 개념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C68914A-8285-7EBB-8FB1-83A2365DD6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800" b="1" dirty="0"/>
                  <a:t>당혹도</a:t>
                </a:r>
                <a:r>
                  <a:rPr lang="en-US" altLang="ko-KR" sz="1800" b="1" dirty="0"/>
                  <a:t>(Perplexity)</a:t>
                </a:r>
                <a:r>
                  <a:rPr lang="ko-KR" altLang="en-US" sz="1800" b="1" dirty="0"/>
                  <a:t>란</a:t>
                </a:r>
                <a:r>
                  <a:rPr lang="en-US" altLang="ko-KR" sz="1800" b="1" dirty="0"/>
                  <a:t>?</a:t>
                </a:r>
              </a:p>
              <a:p>
                <a:pPr lvl="1"/>
                <a:r>
                  <a:rPr lang="ko-KR" altLang="en-US" sz="1600" dirty="0"/>
                  <a:t>언어 모델의 </a:t>
                </a:r>
                <a:r>
                  <a:rPr lang="ko-KR" altLang="en-US" sz="1600" b="1" dirty="0"/>
                  <a:t>불확실성</a:t>
                </a:r>
                <a:r>
                  <a:rPr lang="en-US" altLang="ko-KR" sz="1600" b="1" dirty="0"/>
                  <a:t>(</a:t>
                </a:r>
                <a:r>
                  <a:rPr lang="en-US" altLang="ko-KR" sz="1200" dirty="0"/>
                  <a:t>= </a:t>
                </a:r>
                <a:r>
                  <a:rPr lang="ko-KR" altLang="en-US" sz="1200" dirty="0"/>
                  <a:t>선택지의 수</a:t>
                </a:r>
                <a:r>
                  <a:rPr lang="en-US" altLang="ko-KR" sz="1200" dirty="0"/>
                  <a:t>)</a:t>
                </a:r>
                <a:r>
                  <a:rPr lang="ko-KR" altLang="en-US" sz="1600" dirty="0"/>
                  <a:t>을 나타내는 지표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ko-KR" altLang="en-US" sz="1600" dirty="0"/>
                  <a:t>교차 엔트로피의 지수적 변환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𝑃𝑃𝐿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/>
                <a:r>
                  <a:rPr lang="ko-KR" altLang="en-US" sz="1600" dirty="0"/>
                  <a:t>값이 낮을수록 </a:t>
                </a:r>
                <a:r>
                  <a:rPr lang="ko-KR" altLang="en-US" sz="1600" b="1" dirty="0"/>
                  <a:t>모델의 예측 정확도</a:t>
                </a:r>
                <a:r>
                  <a:rPr lang="ko-KR" altLang="en-US" sz="1600" dirty="0"/>
                  <a:t>가 높음</a:t>
                </a:r>
                <a:r>
                  <a:rPr lang="en-US" altLang="ko-KR" sz="1600" dirty="0"/>
                  <a:t>.</a:t>
                </a:r>
              </a:p>
              <a:p>
                <a:r>
                  <a:rPr lang="ko-KR" altLang="en-US" sz="1800" b="1" dirty="0"/>
                  <a:t>당혹도 값에 영향을 미치는 요인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데이터 구조화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구조화된 데이터 → 낮은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예</a:t>
                </a:r>
                <a:r>
                  <a:rPr lang="en-US" altLang="ko-KR" sz="1100" dirty="0"/>
                  <a:t>: HTML </a:t>
                </a:r>
                <a:r>
                  <a:rPr lang="ko-KR" altLang="en-US" sz="1100" dirty="0"/>
                  <a:t>코드 </a:t>
                </a:r>
                <a:r>
                  <a:rPr lang="en-US" altLang="ko-KR" sz="1100" dirty="0"/>
                  <a:t>&lt; </a:t>
                </a:r>
                <a:r>
                  <a:rPr lang="ko-KR" altLang="en-US" sz="1100" dirty="0"/>
                  <a:t>일상 텍스트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어휘 크기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어휘가 클수록 → 높은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예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어린이 책 </a:t>
                </a:r>
                <a:r>
                  <a:rPr lang="en-US" altLang="ko-KR" sz="1100" dirty="0"/>
                  <a:t>&lt; </a:t>
                </a:r>
                <a:r>
                  <a:rPr lang="ko-KR" altLang="en-US" sz="1100" dirty="0"/>
                  <a:t>복잡한 문학</a:t>
                </a:r>
                <a:r>
                  <a:rPr lang="en-US" altLang="ko-KR" sz="1100" dirty="0"/>
                  <a:t>(e.g. </a:t>
                </a:r>
                <a:r>
                  <a:rPr lang="ko-KR" altLang="en-US" sz="1100" dirty="0"/>
                  <a:t>전쟁과 평화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문맥 길이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긴 문맥 활용 → 낮은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최신 모델은 </a:t>
                </a:r>
                <a:r>
                  <a:rPr lang="en-US" altLang="ko-KR" sz="1100" dirty="0"/>
                  <a:t>10,000</a:t>
                </a:r>
                <a:r>
                  <a:rPr lang="ko-KR" altLang="en-US" sz="1100" dirty="0"/>
                  <a:t>개 이상의 토큰 활용 가능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C68914A-8285-7EBB-8FB1-83A2365DD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15AE76-C551-F82C-5574-DF19190646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당혹도의 의미</a:t>
            </a:r>
          </a:p>
          <a:p>
            <a:pPr lvl="1"/>
            <a:r>
              <a:rPr lang="ko-KR" altLang="en-US" sz="1600" b="1" dirty="0"/>
              <a:t>낮은 당혹도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100" dirty="0"/>
              <a:t>모델이 예측에 있어 더 높은 정확도를 가짐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600" b="1" dirty="0"/>
              <a:t>높은 당혹도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100" dirty="0"/>
              <a:t>비정상적이거나 무의미한 텍스트에 대한 예측 어려움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47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6C719-7F98-D890-342B-FBE34919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당혹도의 활용 사례</a:t>
            </a:r>
            <a:endParaRPr kumimoji="1"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6F6D927-2D4F-22AB-5781-2501D70CA6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/>
              <a:t>1.</a:t>
            </a:r>
            <a:r>
              <a:rPr lang="ko-KR" altLang="en-US" sz="1800" b="1" dirty="0"/>
              <a:t> 모델 성능 평가</a:t>
            </a:r>
            <a:r>
              <a:rPr lang="en-US" altLang="ko-KR" sz="1800" dirty="0"/>
              <a:t>:</a:t>
            </a:r>
          </a:p>
          <a:p>
            <a:pPr lvl="1"/>
            <a:r>
              <a:rPr lang="ko-KR" altLang="en-US" sz="1400" dirty="0"/>
              <a:t>낮은 당혹도 → 더 나은 예측 정확도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GPT-2 </a:t>
            </a:r>
            <a:r>
              <a:rPr lang="ko-KR" altLang="en-US" sz="1400" dirty="0"/>
              <a:t>모델 성능 예시</a:t>
            </a:r>
            <a:r>
              <a:rPr lang="en-US" altLang="ko-KR" sz="1400" dirty="0"/>
              <a:t>:</a:t>
            </a:r>
          </a:p>
        </p:txBody>
      </p:sp>
      <p:pic>
        <p:nvPicPr>
          <p:cNvPr id="13" name="내용 개체 틀 1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3E8AE4-8541-AABC-9DD4-3C0A2F1DFA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3712" y="3074500"/>
            <a:ext cx="4710545" cy="156540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7F8D23-64BC-334A-76D3-9F5ED620DB37}"/>
              </a:ext>
            </a:extLst>
          </p:cNvPr>
          <p:cNvSpPr txBox="1"/>
          <p:nvPr/>
        </p:nvSpPr>
        <p:spPr>
          <a:xfrm>
            <a:off x="893711" y="2858779"/>
            <a:ext cx="47105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표 </a:t>
            </a:r>
            <a:r>
              <a:rPr lang="en-US" altLang="ko-KR" sz="900" dirty="0"/>
              <a:t>3-1. </a:t>
            </a:r>
            <a:r>
              <a:rPr lang="ko-KR" altLang="en-US" sz="900" dirty="0"/>
              <a:t>더 큰 </a:t>
            </a:r>
            <a:r>
              <a:rPr lang="en-US" altLang="ko-KR" sz="900" dirty="0"/>
              <a:t>GPT-2 </a:t>
            </a:r>
            <a:r>
              <a:rPr lang="ko-KR" altLang="en-US" sz="900" dirty="0"/>
              <a:t>모델은 다양한 데이터셋에서 일관되게 낮은 당혹도를 제공합니다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EF5D3-BB8A-29AD-0E9F-A1E2CCFF83CD}"/>
              </a:ext>
            </a:extLst>
          </p:cNvPr>
          <p:cNvSpPr txBox="1"/>
          <p:nvPr/>
        </p:nvSpPr>
        <p:spPr>
          <a:xfrm>
            <a:off x="7242867" y="5798244"/>
            <a:ext cx="2298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:</a:t>
            </a:r>
            <a:r>
              <a:rPr lang="ko-KR" altLang="en-US" sz="1100" dirty="0"/>
              <a:t> 모델 사이즈에 따른 </a:t>
            </a:r>
            <a:r>
              <a:rPr lang="en-US" altLang="ko-KR" sz="1100" dirty="0"/>
              <a:t>PPL</a:t>
            </a:r>
            <a:endParaRPr lang="ko-KR" altLang="en-US" sz="1100" dirty="0"/>
          </a:p>
        </p:txBody>
      </p:sp>
      <p:sp>
        <p:nvSpPr>
          <p:cNvPr id="20" name="내용 개체 틀 9">
            <a:extLst>
              <a:ext uri="{FF2B5EF4-FFF2-40B4-BE49-F238E27FC236}">
                <a16:creationId xmlns:a16="http://schemas.microsoft.com/office/drawing/2014/main" id="{D8326253-B4EC-1542-69F6-E84F08086BF0}"/>
              </a:ext>
            </a:extLst>
          </p:cNvPr>
          <p:cNvSpPr txBox="1">
            <a:spLocks/>
          </p:cNvSpPr>
          <p:nvPr/>
        </p:nvSpPr>
        <p:spPr>
          <a:xfrm>
            <a:off x="6068243" y="182404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2.</a:t>
            </a:r>
            <a:r>
              <a:rPr lang="ko-KR" altLang="en-US" sz="1600" b="1" dirty="0"/>
              <a:t> 데이터 품질 점검</a:t>
            </a:r>
            <a:r>
              <a:rPr lang="en-US" altLang="ko-KR" sz="1600" dirty="0"/>
              <a:t>:</a:t>
            </a:r>
          </a:p>
          <a:p>
            <a:pPr lvl="1"/>
            <a:r>
              <a:rPr lang="ko-KR" altLang="en-US" sz="1400" dirty="0"/>
              <a:t>학습 데이터 중복 여부 확인</a:t>
            </a:r>
            <a:r>
              <a:rPr lang="en-US" altLang="ko-KR" sz="1400" dirty="0"/>
              <a:t>.(</a:t>
            </a:r>
            <a:r>
              <a:rPr lang="ko-KR" altLang="en-US" sz="1400" dirty="0"/>
              <a:t>비정상적으로 낮아짐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400" dirty="0"/>
              <a:t>새로운 데이터 추가 시 당혹도 활용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새로운 데이터에서 높아지는 당혹도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학습한 적이 없는 데이터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b="1" dirty="0"/>
              <a:t>3.</a:t>
            </a:r>
            <a:r>
              <a:rPr lang="ko-KR" altLang="en-US" sz="1600" b="1" dirty="0"/>
              <a:t> 이상 텍스트 감지</a:t>
            </a:r>
            <a:r>
              <a:rPr lang="en-US" altLang="ko-KR" sz="1600" dirty="0"/>
              <a:t>:</a:t>
            </a:r>
          </a:p>
          <a:p>
            <a:pPr lvl="1"/>
            <a:r>
              <a:rPr lang="ko-KR" altLang="en-US" sz="1400" dirty="0"/>
              <a:t>비정상적이거나 무의미한 텍스트에서 높은 당혹도</a:t>
            </a:r>
            <a:r>
              <a:rPr lang="en-US" altLang="ko-KR" sz="1400" dirty="0"/>
              <a:t>.</a:t>
            </a:r>
          </a:p>
        </p:txBody>
      </p:sp>
      <p:pic>
        <p:nvPicPr>
          <p:cNvPr id="24" name="그림 23" descr="라인, 그래프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5057C1-5647-73BC-7A5A-9B3D9CDE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52" y="3627321"/>
            <a:ext cx="3645512" cy="21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F16F569-1863-E22F-5D2F-5A78978B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후속 학습과 엔트로피 축소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FBD7B67-B041-649E-1A5E-7851DC0C66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후속 학습</a:t>
            </a:r>
            <a:r>
              <a:rPr lang="en-US" altLang="ko-KR" sz="1600" b="1" dirty="0"/>
              <a:t>(Post-training)</a:t>
            </a:r>
            <a:r>
              <a:rPr lang="ko-KR" altLang="en-US" sz="1600" b="1" dirty="0"/>
              <a:t>이란</a:t>
            </a:r>
            <a:r>
              <a:rPr lang="en-US" altLang="ko-KR" sz="1600" b="1" dirty="0"/>
              <a:t>?</a:t>
            </a:r>
          </a:p>
          <a:p>
            <a:pPr lvl="1"/>
            <a:r>
              <a:rPr lang="en-US" altLang="ko-KR" sz="1400" b="1" dirty="0"/>
              <a:t>SFT(</a:t>
            </a:r>
            <a:r>
              <a:rPr lang="ko-KR" altLang="en-US" sz="1400" b="1" dirty="0"/>
              <a:t>지도형 미세 조정</a:t>
            </a:r>
            <a:r>
              <a:rPr lang="en-US" altLang="ko-KR" sz="1400" b="1" dirty="0"/>
              <a:t>)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모델을 특정 작업에 맞게 조정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b="1" dirty="0"/>
              <a:t>RLHF(</a:t>
            </a:r>
            <a:r>
              <a:rPr lang="ko-KR" altLang="en-US" sz="1400" b="1" dirty="0"/>
              <a:t>강화 학습 기반 인간 피드백</a:t>
            </a:r>
            <a:r>
              <a:rPr lang="en-US" altLang="ko-KR" sz="1400" b="1" dirty="0"/>
              <a:t>)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의도에 더 적합한 응답을 생성하도록 학습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목표</a:t>
            </a:r>
            <a:r>
              <a:rPr lang="en-US" altLang="ko-KR" sz="1400" dirty="0"/>
              <a:t>: </a:t>
            </a:r>
            <a:r>
              <a:rPr lang="ko-KR" altLang="en-US" sz="1400" b="1" dirty="0"/>
              <a:t>단순한 다음 토큰 예측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특정 작업 수행</a:t>
            </a:r>
            <a:r>
              <a:rPr lang="ko-KR" altLang="en-US" sz="1400" dirty="0"/>
              <a:t>으로 초점 이동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후속 학습이 엔트로피를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축소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한다는 의미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확률 분포의 변화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000" dirty="0"/>
              <a:t>일반 언어 모델 → </a:t>
            </a:r>
            <a:r>
              <a:rPr lang="ko-KR" altLang="en-US" sz="1000" b="1" dirty="0"/>
              <a:t>더 제한적이고 좁은 분포</a:t>
            </a:r>
            <a:r>
              <a:rPr lang="ko-KR" altLang="en-US" sz="1000" dirty="0"/>
              <a:t>로 전환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"</a:t>
            </a:r>
            <a:r>
              <a:rPr lang="ko-KR" altLang="en-US" sz="1000" dirty="0"/>
              <a:t>모든 질문에 친절히 답하라</a:t>
            </a:r>
            <a:r>
              <a:rPr lang="en-US" altLang="ko-KR" sz="1000" dirty="0"/>
              <a:t>"</a:t>
            </a:r>
            <a:r>
              <a:rPr lang="ko-KR" altLang="en-US" sz="1000" dirty="0"/>
              <a:t>는 학습 → 다양성 감소</a:t>
            </a:r>
            <a:r>
              <a:rPr lang="en-US" altLang="ko-KR" sz="10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텍스트 생성의 확률적 다양성 감소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000" dirty="0"/>
              <a:t>기존 언어 분포의 </a:t>
            </a:r>
            <a:r>
              <a:rPr lang="ko-KR" altLang="en-US" sz="1000" b="1" dirty="0"/>
              <a:t>다양성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엔트로피</a:t>
            </a:r>
            <a:r>
              <a:rPr lang="en-US" altLang="ko-KR" sz="1000" b="1" dirty="0"/>
              <a:t>)</a:t>
            </a:r>
            <a:r>
              <a:rPr lang="ko-KR" altLang="en-US" sz="1000" dirty="0"/>
              <a:t>이 줄어듦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모델의 응답 패턴이 </a:t>
            </a:r>
            <a:r>
              <a:rPr lang="ko-KR" altLang="en-US" sz="1000" b="1" dirty="0"/>
              <a:t>더 예측 가능</a:t>
            </a:r>
            <a:r>
              <a:rPr lang="ko-KR" altLang="en-US" sz="1000" dirty="0"/>
              <a:t>해짐</a:t>
            </a:r>
            <a:r>
              <a:rPr lang="en-US" altLang="ko-KR" sz="1000" dirty="0"/>
              <a:t>.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F7DDA1A-60C4-8A04-0768-9A019EC22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후속 학습과 당혹도</a:t>
            </a:r>
            <a:r>
              <a:rPr lang="en-US" altLang="ko-KR" sz="1600" b="1" dirty="0"/>
              <a:t>(PPL)</a:t>
            </a:r>
            <a:r>
              <a:rPr lang="ko-KR" altLang="en-US" sz="1600" b="1" dirty="0"/>
              <a:t>의 변화</a:t>
            </a:r>
          </a:p>
          <a:p>
            <a:pPr lvl="1"/>
            <a:r>
              <a:rPr lang="ko-KR" altLang="en-US" sz="1400" dirty="0"/>
              <a:t>후속 학습은 당혹도를 증가시킬 수 있음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200" dirty="0"/>
              <a:t>모델이 </a:t>
            </a:r>
            <a:r>
              <a:rPr lang="ko-KR" altLang="en-US" sz="1200" b="1" dirty="0"/>
              <a:t>특정 작업</a:t>
            </a:r>
            <a:r>
              <a:rPr lang="ko-KR" altLang="en-US" sz="1200" dirty="0"/>
              <a:t>에 맞게 편향된 응답을 생성 → 일반적인 </a:t>
            </a:r>
            <a:r>
              <a:rPr lang="en-US" altLang="ko-KR" sz="1200" dirty="0"/>
              <a:t>"</a:t>
            </a:r>
            <a:r>
              <a:rPr lang="ko-KR" altLang="en-US" sz="1200" dirty="0"/>
              <a:t>다음 토큰 예측</a:t>
            </a:r>
            <a:r>
              <a:rPr lang="en-US" altLang="ko-KR" sz="1200" dirty="0"/>
              <a:t>" </a:t>
            </a:r>
            <a:r>
              <a:rPr lang="ko-KR" altLang="en-US" sz="1200" dirty="0"/>
              <a:t>성능 저하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dirty="0"/>
              <a:t>기존 언어 모델링 지표</a:t>
            </a:r>
            <a:r>
              <a:rPr lang="en-US" altLang="ko-KR" sz="1400" dirty="0"/>
              <a:t>(</a:t>
            </a:r>
            <a:r>
              <a:rPr lang="ko-KR" altLang="en-US" sz="1400" dirty="0"/>
              <a:t>엔트로피</a:t>
            </a:r>
            <a:r>
              <a:rPr lang="en-US" altLang="ko-KR" sz="1400" dirty="0"/>
              <a:t>, </a:t>
            </a:r>
            <a:r>
              <a:rPr lang="ko-KR" altLang="en-US" sz="1400" dirty="0"/>
              <a:t>당혹도</a:t>
            </a:r>
            <a:r>
              <a:rPr lang="en-US" altLang="ko-KR" sz="1400" dirty="0"/>
              <a:t>)</a:t>
            </a:r>
            <a:r>
              <a:rPr lang="ko-KR" altLang="en-US" sz="1400" dirty="0"/>
              <a:t>가 의미를 잃을 가능성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정리</a:t>
            </a:r>
          </a:p>
          <a:p>
            <a:pPr lvl="1"/>
            <a:r>
              <a:rPr lang="en-US" altLang="ko-KR" sz="1400" b="1" dirty="0"/>
              <a:t>"</a:t>
            </a:r>
            <a:r>
              <a:rPr lang="ko-KR" altLang="en-US" sz="1400" b="1" dirty="0"/>
              <a:t>엔트로피 축소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란</a:t>
            </a:r>
            <a:r>
              <a:rPr lang="en-US" altLang="ko-KR" sz="1400" b="1" dirty="0"/>
              <a:t>?</a:t>
            </a:r>
            <a:endParaRPr lang="ko-KR" altLang="en-US" sz="1400" dirty="0"/>
          </a:p>
          <a:p>
            <a:pPr marL="1200150" lvl="2" indent="-285750"/>
            <a:r>
              <a:rPr lang="ko-KR" altLang="en-US" sz="1200" dirty="0"/>
              <a:t>모델이 더 좁은 분포로 학습 → 다양성 감소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200" dirty="0"/>
              <a:t>목표는 엔트로피를 줄이는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작업에 최적화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dirty="0"/>
              <a:t>후속 학습 이후</a:t>
            </a:r>
            <a:r>
              <a:rPr lang="en-US" altLang="ko-KR" sz="1400" dirty="0"/>
              <a:t>, </a:t>
            </a:r>
            <a:r>
              <a:rPr lang="ko-KR" altLang="en-US" sz="1400" dirty="0"/>
              <a:t>언어 모델의 </a:t>
            </a:r>
            <a:r>
              <a:rPr lang="ko-KR" altLang="en-US" sz="1400" b="1" dirty="0"/>
              <a:t>당혹도와 엔트로피 해석에 주의 필요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33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33F4BD7-C7CD-9C82-FC69-D569E389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모델로 텍스트의 당혹도 계산</a:t>
            </a:r>
          </a:p>
        </p:txBody>
      </p:sp>
      <p:pic>
        <p:nvPicPr>
          <p:cNvPr id="10" name="그림 9" descr="텍스트, 폰트, 영수증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205D27-7B1E-088D-904D-2ECB9251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13507"/>
            <a:ext cx="5308654" cy="1174865"/>
          </a:xfrm>
          <a:prstGeom prst="rect">
            <a:avLst/>
          </a:prstGeom>
        </p:spPr>
      </p:pic>
      <p:pic>
        <p:nvPicPr>
          <p:cNvPr id="12" name="그림 11" descr="텍스트, 영수증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6DDF92-B13E-9E8E-DC63-2190A108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1033"/>
            <a:ext cx="5308654" cy="1472474"/>
          </a:xfrm>
          <a:prstGeom prst="rect">
            <a:avLst/>
          </a:prstGeom>
        </p:spPr>
      </p:pic>
      <p:pic>
        <p:nvPicPr>
          <p:cNvPr id="14" name="그림 13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A44514-9BA9-7BDD-0F97-240DF558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8215"/>
            <a:ext cx="5308654" cy="1885586"/>
          </a:xfrm>
          <a:prstGeom prst="rect">
            <a:avLst/>
          </a:prstGeom>
        </p:spPr>
      </p:pic>
      <p:pic>
        <p:nvPicPr>
          <p:cNvPr id="16" name="그림 15" descr="텍스트, 폰트, 영수증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97D37C-BC74-B1EB-7FBA-22BA99A88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1430"/>
            <a:ext cx="5308654" cy="24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D076C79-652E-B324-C15A-0A55F7E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 평가</a:t>
            </a:r>
            <a:r>
              <a:rPr lang="en-US" altLang="ko-KR" dirty="0"/>
              <a:t>(Exact Evaluation)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A112E3-B787-052C-12D8-B2D96C3A4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정확 </a:t>
            </a:r>
            <a:r>
              <a:rPr lang="ko-KR" altLang="en-US" sz="1600" b="1" dirty="0" err="1"/>
              <a:t>평가란</a:t>
            </a:r>
            <a:r>
              <a:rPr lang="en-US" altLang="ko-KR" sz="1600" b="1" dirty="0"/>
              <a:t>?</a:t>
            </a:r>
          </a:p>
          <a:p>
            <a:pPr lvl="1"/>
            <a:r>
              <a:rPr lang="ko-KR" altLang="en-US" sz="1400" b="1" dirty="0"/>
              <a:t>정확 평가</a:t>
            </a:r>
            <a:r>
              <a:rPr lang="en-US" altLang="ko-KR" sz="1400" dirty="0"/>
              <a:t>: </a:t>
            </a:r>
            <a:r>
              <a:rPr lang="ko-KR" altLang="en-US" sz="1400" dirty="0"/>
              <a:t>모호함 없이 명확한 기준으로 성능을 평가</a:t>
            </a:r>
            <a:r>
              <a:rPr lang="en-US" altLang="ko-KR" sz="1400" dirty="0"/>
              <a:t>.</a:t>
            </a:r>
          </a:p>
          <a:p>
            <a:pPr marL="1200150" lvl="2" indent="-285750"/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다지선다형</a:t>
            </a:r>
            <a:r>
              <a:rPr lang="ko-KR" altLang="en-US" sz="1200" dirty="0"/>
              <a:t> 질문에서 답이 </a:t>
            </a:r>
            <a:r>
              <a:rPr lang="en-US" altLang="ko-KR" sz="1200" dirty="0"/>
              <a:t>A</a:t>
            </a:r>
            <a:r>
              <a:rPr lang="ko-KR" altLang="en-US" sz="1200" dirty="0"/>
              <a:t>인데</a:t>
            </a:r>
            <a:r>
              <a:rPr lang="en-US" altLang="ko-KR" sz="1200" dirty="0"/>
              <a:t>, B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선택하면 오답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b="1" dirty="0"/>
              <a:t>주관 평가</a:t>
            </a:r>
            <a:r>
              <a:rPr lang="en-US" altLang="ko-KR" sz="1400" dirty="0"/>
              <a:t>: </a:t>
            </a:r>
            <a:r>
              <a:rPr lang="ko-KR" altLang="en-US" sz="1400" dirty="0"/>
              <a:t>평가자의 판단에 따라 결과가 달라질 수 있음</a:t>
            </a:r>
            <a:r>
              <a:rPr lang="en-US" altLang="ko-KR" sz="1400" dirty="0"/>
              <a:t>. (AI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심판</a:t>
            </a:r>
            <a:r>
              <a:rPr lang="en-US" altLang="ko-KR" sz="1400" dirty="0"/>
              <a:t>(judge)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사용하는 경우</a:t>
            </a:r>
            <a:r>
              <a:rPr lang="en-US" altLang="ko-KR" sz="1400" dirty="0"/>
              <a:t>)</a:t>
            </a:r>
          </a:p>
          <a:p>
            <a:pPr marL="1200150" lvl="2" indent="-285750"/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에세이 평가 → 평가자</a:t>
            </a:r>
            <a:r>
              <a:rPr lang="en-US" altLang="ko-KR" sz="1200" dirty="0"/>
              <a:t>, </a:t>
            </a:r>
            <a:r>
              <a:rPr lang="ko-KR" altLang="en-US" sz="1200" dirty="0"/>
              <a:t>프롬프트</a:t>
            </a:r>
            <a:r>
              <a:rPr lang="en-US" altLang="ko-KR" sz="1200" dirty="0"/>
              <a:t>, </a:t>
            </a:r>
            <a:r>
              <a:rPr lang="ko-KR" altLang="en-US" sz="1200" dirty="0"/>
              <a:t>상황에 따라 점수 변화</a:t>
            </a:r>
            <a:r>
              <a:rPr lang="en-US" altLang="ko-KR" sz="1200" dirty="0"/>
              <a:t>.</a:t>
            </a:r>
          </a:p>
          <a:p>
            <a:r>
              <a:rPr lang="ko-KR" altLang="en-US" sz="1600" b="1" dirty="0"/>
              <a:t>평가 접근법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기능적 올바름</a:t>
            </a:r>
            <a:r>
              <a:rPr lang="en-US" altLang="ko-KR" sz="1400" b="1" dirty="0"/>
              <a:t>(Functionality Correctness)</a:t>
            </a:r>
            <a:r>
              <a:rPr lang="en-US" altLang="ko-KR" sz="1400" dirty="0"/>
              <a:t>: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200" dirty="0"/>
              <a:t>결과가 문제를 해결하는 데 기능적으로 </a:t>
            </a:r>
            <a:r>
              <a:rPr lang="ko-KR" altLang="en-US" sz="1200" dirty="0" err="1"/>
              <a:t>올바른지</a:t>
            </a:r>
            <a:r>
              <a:rPr lang="ko-KR" altLang="en-US" sz="1200" dirty="0"/>
              <a:t> 평가</a:t>
            </a:r>
            <a:r>
              <a:rPr lang="en-US" altLang="ko-KR" sz="1200" dirty="0"/>
              <a:t>.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코드 실행 결과가 요구 사항을 충족하는지 판단</a:t>
            </a:r>
            <a:r>
              <a:rPr lang="en-US" altLang="ko-KR" sz="12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유사성 측정</a:t>
            </a:r>
            <a:r>
              <a:rPr lang="en-US" altLang="ko-KR" sz="1400" b="1" dirty="0"/>
              <a:t>(Similarity Measurement)</a:t>
            </a:r>
            <a:r>
              <a:rPr lang="en-US" altLang="ko-KR" sz="1400" dirty="0"/>
              <a:t>: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200" dirty="0"/>
              <a:t>생성된 응답과 기준 정답 간의 유사성을 비교</a:t>
            </a:r>
            <a:r>
              <a:rPr lang="en-US" altLang="ko-KR" sz="1200" dirty="0"/>
              <a:t>.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200" dirty="0"/>
              <a:t>예</a:t>
            </a:r>
            <a:r>
              <a:rPr lang="en-US" altLang="ko-KR" sz="1200" dirty="0"/>
              <a:t>: BLEU, ROUGE</a:t>
            </a:r>
            <a:r>
              <a:rPr lang="ko-KR" altLang="en-US" sz="1200" dirty="0"/>
              <a:t>와 같은 자연어 평가 지표 사용</a:t>
            </a:r>
            <a:r>
              <a:rPr lang="en-US" altLang="ko-KR" sz="1200" dirty="0"/>
              <a:t>.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85E0C5-54E4-0429-A6F8-B7BD599CDA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이번 장의 초점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개방형 응답 평가</a:t>
            </a:r>
          </a:p>
          <a:p>
            <a:pPr lvl="1"/>
            <a:r>
              <a:rPr lang="ko-KR" altLang="en-US" sz="1400" b="1" dirty="0"/>
              <a:t>개방형 응답</a:t>
            </a:r>
            <a:r>
              <a:rPr lang="en-US" altLang="ko-KR" sz="1400" dirty="0"/>
              <a:t>: </a:t>
            </a:r>
            <a:r>
              <a:rPr lang="ko-KR" altLang="en-US" sz="1400" dirty="0"/>
              <a:t>자유 텍스트 생성 평가</a:t>
            </a:r>
            <a:r>
              <a:rPr lang="en-US" altLang="ko-KR" sz="1400" dirty="0"/>
              <a:t>.</a:t>
            </a:r>
          </a:p>
          <a:p>
            <a:pPr marL="1200150" lvl="2" indent="-285750"/>
            <a:r>
              <a:rPr lang="ko-KR" altLang="en-US" sz="1200" dirty="0"/>
              <a:t>생성형 모델의 특성에 적합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b="1" dirty="0"/>
              <a:t>폐쇄형 응답</a:t>
            </a:r>
            <a:r>
              <a:rPr lang="en-US" altLang="ko-KR" sz="1400" dirty="0"/>
              <a:t>: </a:t>
            </a:r>
            <a:r>
              <a:rPr lang="ko-KR" altLang="en-US" sz="1400" dirty="0"/>
              <a:t>분류나 </a:t>
            </a:r>
            <a:r>
              <a:rPr lang="ko-KR" altLang="en-US" sz="1400" dirty="0" err="1"/>
              <a:t>다지선다형</a:t>
            </a:r>
            <a:r>
              <a:rPr lang="ko-KR" altLang="en-US" sz="1400" dirty="0"/>
              <a:t> 평가</a:t>
            </a:r>
            <a:r>
              <a:rPr lang="en-US" altLang="ko-KR" sz="1400" dirty="0"/>
              <a:t>.</a:t>
            </a:r>
          </a:p>
          <a:p>
            <a:pPr marL="1200150" lvl="2" indent="-285750"/>
            <a:r>
              <a:rPr lang="ko-KR" altLang="en-US" sz="1200" dirty="0"/>
              <a:t>생성형 모델도 의도 분류</a:t>
            </a:r>
            <a:r>
              <a:rPr lang="en-US" altLang="ko-KR" sz="1200" dirty="0"/>
              <a:t>(intent classification) </a:t>
            </a:r>
            <a:r>
              <a:rPr lang="ko-KR" altLang="en-US" sz="1200" dirty="0"/>
              <a:t>등에 사용 가능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200" dirty="0"/>
              <a:t>다만</a:t>
            </a:r>
            <a:r>
              <a:rPr lang="en-US" altLang="ko-KR" sz="1200" dirty="0"/>
              <a:t>, </a:t>
            </a:r>
            <a:r>
              <a:rPr lang="ko-KR" altLang="en-US" sz="1200" dirty="0"/>
              <a:t>폐쇄형 평가는 이미 널리 알려져 있어 이 장의 초점이 아님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04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74896-F733-316A-8A0F-27E13D0E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AI </a:t>
            </a:r>
            <a:r>
              <a:rPr lang="ko-KR" altLang="en-US" dirty="0"/>
              <a:t>평가의 필요성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17B87-2AC8-8D4F-3B85-5D70A745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b="1" dirty="0"/>
              <a:t>AI </a:t>
            </a:r>
            <a:r>
              <a:rPr lang="ko-KR" altLang="en-US" b="1" dirty="0"/>
              <a:t>사용 증가</a:t>
            </a:r>
            <a:r>
              <a:rPr lang="ko-KR" altLang="en-US" dirty="0"/>
              <a:t> → 치명적 실패 가능성 상승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사례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 err="1"/>
              <a:t>챗봇</a:t>
            </a:r>
            <a:r>
              <a:rPr lang="ko-KR" altLang="en-US" dirty="0"/>
              <a:t> 자살 격려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벨기에에서 </a:t>
            </a:r>
            <a:r>
              <a:rPr lang="en-US" altLang="ko-KR" dirty="0"/>
              <a:t>30</a:t>
            </a:r>
            <a:r>
              <a:rPr lang="ko-KR" altLang="en-US" dirty="0"/>
              <a:t>대 남성이 </a:t>
            </a:r>
            <a:r>
              <a:rPr lang="en-US" altLang="ko-KR" dirty="0"/>
              <a:t>'Chai' </a:t>
            </a:r>
            <a:r>
              <a:rPr lang="ko-KR" altLang="en-US" dirty="0"/>
              <a:t>앱의 </a:t>
            </a:r>
            <a:r>
              <a:rPr lang="en-US" altLang="ko-KR" dirty="0"/>
              <a:t>'Eliza' </a:t>
            </a:r>
            <a:r>
              <a:rPr lang="ko-KR" altLang="en-US" dirty="0" err="1"/>
              <a:t>챗봇과</a:t>
            </a:r>
            <a:r>
              <a:rPr lang="ko-KR" altLang="en-US" dirty="0"/>
              <a:t> 기후 위기에 대해 대화를 나누다 자살했습니다</a:t>
            </a:r>
            <a:r>
              <a:rPr lang="en-US" altLang="ko-KR" dirty="0"/>
              <a:t>. </a:t>
            </a:r>
            <a:r>
              <a:rPr lang="ko-KR" altLang="en-US" dirty="0" err="1"/>
              <a:t>챗봇이</a:t>
            </a:r>
            <a:r>
              <a:rPr lang="ko-KR" altLang="en-US" dirty="0"/>
              <a:t> 자살을 부추기는 발언을 했다고 합니다</a:t>
            </a:r>
            <a:r>
              <a:rPr lang="en-US" altLang="ko-KR" dirty="0"/>
              <a:t>[</a:t>
            </a:r>
            <a:r>
              <a:rPr lang="ko-KR" altLang="en-US" dirty="0">
                <a:hlinkClick r:id="rId2"/>
              </a:rPr>
              <a:t>링크</a:t>
            </a:r>
            <a:r>
              <a:rPr lang="en-US" altLang="ko-KR" dirty="0"/>
              <a:t>].</a:t>
            </a:r>
            <a:endParaRPr lang="ko-KR" altLang="en-US" dirty="0"/>
          </a:p>
          <a:p>
            <a:pPr lvl="1"/>
            <a:r>
              <a:rPr lang="ko-KR" altLang="en-US" dirty="0"/>
              <a:t>허위 증거 생성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2023</a:t>
            </a:r>
            <a:r>
              <a:rPr lang="ko-KR" altLang="en-US" dirty="0"/>
              <a:t>년 뉴욕의 </a:t>
            </a:r>
            <a:r>
              <a:rPr lang="en-US" altLang="ko-KR" dirty="0"/>
              <a:t>'Mata v Avianca' </a:t>
            </a:r>
            <a:r>
              <a:rPr lang="ko-KR" altLang="en-US" dirty="0"/>
              <a:t>사건에서 변호사들이 </a:t>
            </a:r>
            <a:r>
              <a:rPr lang="en-US" altLang="ko-KR" dirty="0"/>
              <a:t>ChatGPT</a:t>
            </a:r>
            <a:r>
              <a:rPr lang="ko-KR" altLang="en-US" dirty="0"/>
              <a:t>로 생성한 가짜 판례를 법원에 제출했습니다</a:t>
            </a:r>
            <a:r>
              <a:rPr lang="en-US" altLang="ko-KR" dirty="0"/>
              <a:t>. </a:t>
            </a:r>
            <a:r>
              <a:rPr lang="ko-KR" altLang="en-US" dirty="0"/>
              <a:t>이로 인해 사건이 기각되고 변호사들이 제재를 받았습니다</a:t>
            </a:r>
            <a:r>
              <a:rPr lang="en-US" altLang="ko-KR" dirty="0"/>
              <a:t>[</a:t>
            </a:r>
            <a:r>
              <a:rPr lang="ko-KR" altLang="en-US" dirty="0">
                <a:hlinkClick r:id="rId3"/>
              </a:rPr>
              <a:t>링크</a:t>
            </a:r>
            <a:r>
              <a:rPr lang="en-US" altLang="ko-KR" dirty="0"/>
              <a:t>].</a:t>
            </a:r>
            <a:endParaRPr lang="ko-KR" altLang="en-US" dirty="0"/>
          </a:p>
          <a:p>
            <a:pPr lvl="1"/>
            <a:r>
              <a:rPr lang="ko-KR" altLang="en-US" dirty="0"/>
              <a:t>잘못된 항공 정보 제공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Air Canada</a:t>
            </a:r>
            <a:r>
              <a:rPr lang="ko-KR" altLang="en-US" dirty="0"/>
              <a:t>의 웹사이트 </a:t>
            </a:r>
            <a:r>
              <a:rPr lang="ko-KR" altLang="en-US" dirty="0" err="1"/>
              <a:t>챗봇이</a:t>
            </a:r>
            <a:r>
              <a:rPr lang="ko-KR" altLang="en-US" dirty="0"/>
              <a:t> 고객 </a:t>
            </a:r>
            <a:r>
              <a:rPr lang="en-US" altLang="ko-KR" dirty="0"/>
              <a:t>Jake Moffatt</a:t>
            </a:r>
            <a:r>
              <a:rPr lang="ko-KR" altLang="en-US" dirty="0"/>
              <a:t>에게 유족 할인 정책에 대해 잘못된 정보를 제공했습니다</a:t>
            </a:r>
            <a:r>
              <a:rPr lang="en-US" altLang="ko-KR" dirty="0"/>
              <a:t>. </a:t>
            </a:r>
            <a:r>
              <a:rPr lang="ko-KR" altLang="en-US" dirty="0"/>
              <a:t>법원은 </a:t>
            </a:r>
            <a:r>
              <a:rPr lang="en-US" altLang="ko-KR" dirty="0"/>
              <a:t>Air Canada</a:t>
            </a:r>
            <a:r>
              <a:rPr lang="ko-KR" altLang="en-US" dirty="0" err="1"/>
              <a:t>에</a:t>
            </a:r>
            <a:r>
              <a:rPr lang="ko-KR" altLang="en-US" dirty="0"/>
              <a:t> 배상금 지급을 명령했습니다</a:t>
            </a:r>
            <a:r>
              <a:rPr lang="en-US" altLang="ko-KR" dirty="0"/>
              <a:t>[</a:t>
            </a:r>
            <a:r>
              <a:rPr lang="ko-KR" altLang="en-US" dirty="0">
                <a:hlinkClick r:id="rId4"/>
              </a:rPr>
              <a:t>링크</a:t>
            </a:r>
            <a:r>
              <a:rPr lang="en-US" altLang="ko-KR" dirty="0"/>
              <a:t>].</a:t>
            </a:r>
            <a:endParaRPr lang="ko-KR" altLang="en-US" dirty="0"/>
          </a:p>
          <a:p>
            <a:r>
              <a:rPr lang="ko-KR" altLang="en-US" b="1" dirty="0"/>
              <a:t>위험</a:t>
            </a:r>
            <a:r>
              <a:rPr lang="en-US" altLang="ko-KR" b="1" dirty="0"/>
              <a:t>:</a:t>
            </a:r>
            <a:r>
              <a:rPr lang="ko-KR" altLang="en-US" dirty="0"/>
              <a:t> 품질 관리 부족 시 </a:t>
            </a:r>
            <a:r>
              <a:rPr lang="en" altLang="ko-KR" dirty="0"/>
              <a:t>AI</a:t>
            </a:r>
            <a:r>
              <a:rPr lang="ko-KR" altLang="en-US" dirty="0"/>
              <a:t>의 위험성이 이점 초과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36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E11FD-07E6-1C8C-A6CA-40947E2F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기능적 올바름</a:t>
            </a:r>
            <a:r>
              <a:rPr lang="en-US" altLang="ko-KR" dirty="0"/>
              <a:t>(Functional Correctness)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B8F39-508B-2608-49B7-6DD24F594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기능적 </a:t>
            </a:r>
            <a:r>
              <a:rPr lang="ko-KR" altLang="en-US" sz="1600" b="1" dirty="0" err="1"/>
              <a:t>올바름이란</a:t>
            </a:r>
            <a:r>
              <a:rPr lang="en-US" altLang="ko-KR" sz="1600" b="1" dirty="0"/>
              <a:t>?</a:t>
            </a:r>
          </a:p>
          <a:p>
            <a:pPr lvl="1"/>
            <a:r>
              <a:rPr lang="ko-KR" altLang="en-US" sz="1200" b="1" dirty="0"/>
              <a:t>정의</a:t>
            </a:r>
            <a:r>
              <a:rPr lang="en-US" altLang="ko-KR" sz="1200" dirty="0"/>
              <a:t>: </a:t>
            </a:r>
            <a:r>
              <a:rPr lang="ko-KR" altLang="en-US" sz="1200" dirty="0"/>
              <a:t>시스템이 </a:t>
            </a:r>
            <a:r>
              <a:rPr lang="ko-KR" altLang="en-US" sz="1200" b="1" dirty="0"/>
              <a:t>의도된 기능</a:t>
            </a:r>
            <a:r>
              <a:rPr lang="ko-KR" altLang="en-US" sz="1200" dirty="0"/>
              <a:t>을 정확히 수행했는지를 평가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예시</a:t>
            </a:r>
            <a:r>
              <a:rPr lang="en-US" altLang="ko-KR" sz="1200" dirty="0"/>
              <a:t>:</a:t>
            </a:r>
          </a:p>
          <a:p>
            <a:pPr marL="1200150" lvl="2" indent="-285750"/>
            <a:r>
              <a:rPr lang="ko-KR" altLang="en-US" sz="1050" dirty="0"/>
              <a:t>웹사이트 생성 → 요구 사항 충족 여부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레스토랑 예약 → 예약 성공 여부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코드 생성에서의 기능적 올바름</a:t>
            </a:r>
            <a:r>
              <a:rPr lang="en-US" altLang="ko-KR" sz="1600" b="1" dirty="0">
                <a:sym typeface="Wingdings" pitchFamily="2" charset="2"/>
              </a:rPr>
              <a:t> </a:t>
            </a:r>
            <a:r>
              <a:rPr lang="ko-KR" altLang="en-US" sz="1600" b="1" dirty="0">
                <a:sym typeface="Wingdings" pitchFamily="2" charset="2"/>
              </a:rPr>
              <a:t>실행 정확도</a:t>
            </a:r>
            <a:endParaRPr lang="ko-KR" altLang="en-US" sz="1600" b="1" dirty="0"/>
          </a:p>
          <a:p>
            <a:pPr lvl="1"/>
            <a:r>
              <a:rPr lang="ko-KR" altLang="en-US" sz="1200" b="1" dirty="0"/>
              <a:t>평가 방식</a:t>
            </a:r>
            <a:r>
              <a:rPr lang="en-US" altLang="ko-KR" sz="1200" dirty="0"/>
              <a:t>: </a:t>
            </a:r>
            <a:r>
              <a:rPr lang="ko-KR" altLang="en-US" sz="1200" dirty="0"/>
              <a:t>코드가 주어진 입력에 대해 올바른 출력을 생성하는지 확인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b="1" dirty="0"/>
              <a:t>자동화 가능</a:t>
            </a:r>
            <a:r>
              <a:rPr lang="en-US" altLang="ko-KR" sz="1200" dirty="0"/>
              <a:t>: </a:t>
            </a:r>
            <a:r>
              <a:rPr lang="ko-KR" altLang="en-US" sz="1200" dirty="0"/>
              <a:t>코드 실행과 테스트 케이스를 활용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Python </a:t>
            </a:r>
            <a:r>
              <a:rPr lang="ko-KR" altLang="en-US" sz="1050" dirty="0"/>
              <a:t>함수 </a:t>
            </a:r>
            <a:r>
              <a:rPr lang="en-US" altLang="ko-KR" sz="1050" dirty="0" err="1"/>
              <a:t>gcd</a:t>
            </a:r>
            <a:r>
              <a:rPr lang="en-US" altLang="ko-KR" sz="1050" dirty="0"/>
              <a:t>(num1, num2)</a:t>
            </a:r>
            <a:r>
              <a:rPr lang="ko-KR" altLang="en-US" sz="1050" dirty="0"/>
              <a:t>가 입력 </a:t>
            </a:r>
            <a:r>
              <a:rPr lang="en-US" altLang="ko-KR" sz="1050" dirty="0"/>
              <a:t>(15, 20)</a:t>
            </a:r>
            <a:r>
              <a:rPr lang="ko-KR" altLang="en-US" sz="1050" dirty="0" err="1"/>
              <a:t>에</a:t>
            </a:r>
            <a:r>
              <a:rPr lang="ko-KR" altLang="en-US" sz="1050" dirty="0"/>
              <a:t> 대해 </a:t>
            </a:r>
            <a:r>
              <a:rPr lang="en-US" altLang="ko-KR" sz="1050" dirty="0"/>
              <a:t>5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반환해야 함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200" dirty="0"/>
              <a:t>단위 테스트</a:t>
            </a:r>
            <a:r>
              <a:rPr lang="en-US" altLang="ko-KR" sz="1200" dirty="0"/>
              <a:t>(Unit Test):</a:t>
            </a:r>
          </a:p>
          <a:p>
            <a:pPr marL="1200150" lvl="2" indent="-285750"/>
            <a:r>
              <a:rPr lang="ko-KR" altLang="en-US" sz="1050" dirty="0"/>
              <a:t>다양한 시나리오에서 예상 출력이 생성되는지 검증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주요 벤치마크</a:t>
            </a:r>
          </a:p>
          <a:p>
            <a:pPr lvl="1"/>
            <a:r>
              <a:rPr lang="en-US" altLang="ko-KR" sz="1200" b="1" dirty="0" err="1"/>
              <a:t>HumanEval</a:t>
            </a:r>
            <a:r>
              <a:rPr lang="en-US" altLang="ko-KR" sz="1200" dirty="0"/>
              <a:t>: OpenAI</a:t>
            </a:r>
            <a:r>
              <a:rPr lang="ko-KR" altLang="en-US" sz="1200" dirty="0"/>
              <a:t>가 개발한 코드 생성 평가 벤치마크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MBPP (Mostly Basic Python Problems)</a:t>
            </a:r>
            <a:r>
              <a:rPr lang="en-US" altLang="ko-KR" sz="1200" dirty="0"/>
              <a:t>: Google</a:t>
            </a:r>
            <a:r>
              <a:rPr lang="ko-KR" altLang="en-US" sz="1200" dirty="0"/>
              <a:t>의 </a:t>
            </a:r>
            <a:r>
              <a:rPr lang="en-US" altLang="ko-KR" sz="1200" dirty="0"/>
              <a:t>Python </a:t>
            </a:r>
            <a:r>
              <a:rPr lang="ko-KR" altLang="en-US" sz="1200" dirty="0"/>
              <a:t>문제 데이터셋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SQL </a:t>
            </a:r>
            <a:r>
              <a:rPr lang="ko-KR" altLang="en-US" sz="1200" b="1" dirty="0"/>
              <a:t>변환 평가</a:t>
            </a:r>
            <a:r>
              <a:rPr lang="en-US" altLang="ko-KR" sz="1200" dirty="0"/>
              <a:t>:</a:t>
            </a:r>
          </a:p>
          <a:p>
            <a:pPr marL="1200150" lvl="2" indent="-285750"/>
            <a:r>
              <a:rPr lang="en-US" altLang="ko-KR" sz="1050" dirty="0"/>
              <a:t>Spider, BIRD-SQL, </a:t>
            </a:r>
            <a:r>
              <a:rPr lang="en-US" altLang="ko-KR" sz="1050" dirty="0" err="1"/>
              <a:t>WikiSQL</a:t>
            </a:r>
            <a:r>
              <a:rPr lang="en-US" altLang="ko-KR" sz="1050" dirty="0"/>
              <a:t> </a:t>
            </a:r>
            <a:r>
              <a:rPr lang="ko-KR" altLang="en-US" sz="1050" dirty="0"/>
              <a:t>등</a:t>
            </a:r>
            <a:r>
              <a:rPr lang="en-US" altLang="ko-KR" sz="105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33448E-C3AA-4B1F-7C8A-0BF9CF8AD94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600" b="1" dirty="0"/>
                  <a:t>점수 산정</a:t>
                </a:r>
                <a:r>
                  <a:rPr lang="en-US" altLang="ko-KR" sz="1600" b="1" dirty="0"/>
                  <a:t>: </a:t>
                </a:r>
                <a:r>
                  <a:rPr lang="en-US" altLang="ko-KR" sz="1600" b="1" dirty="0" err="1"/>
                  <a:t>pass@k</a:t>
                </a:r>
                <a:endParaRPr lang="en-US" altLang="ko-KR" sz="1600" b="1" dirty="0"/>
              </a:p>
              <a:p>
                <a:pPr lvl="1"/>
                <a:r>
                  <a:rPr lang="en-US" altLang="ko-KR" sz="1400" dirty="0" err="1"/>
                  <a:t>pass@k</a:t>
                </a:r>
                <a:r>
                  <a:rPr lang="ko-KR" altLang="en-US" sz="1400" dirty="0"/>
                  <a:t>는 모델이 각 문제에 대해 </a:t>
                </a:r>
                <a:r>
                  <a:rPr lang="ko-KR" altLang="en-US" sz="1400" b="1" dirty="0"/>
                  <a:t>최대 </a:t>
                </a: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ko-KR" altLang="en-US" sz="1400" b="1" dirty="0"/>
                  <a:t>개의 샘플을 생성했을 때</a:t>
                </a:r>
                <a:r>
                  <a:rPr lang="en-US" altLang="ko-KR" sz="1400" b="1" dirty="0"/>
                  <a:t>, </a:t>
                </a:r>
                <a:r>
                  <a:rPr lang="ko-KR" altLang="en-US" sz="1400" b="1" dirty="0"/>
                  <a:t>최소 하나의 샘플이 해당 문제를 해결했는지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b="1" dirty="0"/>
                  <a:t>계산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방식</a:t>
                </a:r>
                <a:r>
                  <a:rPr lang="en-US" altLang="ko-KR" sz="1400" dirty="0"/>
                  <a:t>:</a:t>
                </a:r>
              </a:p>
              <a:p>
                <a:pPr lvl="2"/>
                <a:r>
                  <a:rPr lang="ko-KR" altLang="en-US" sz="1000" dirty="0"/>
                  <a:t>모델이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000" dirty="0"/>
                  <a:t>개의 샘플을 생성</a:t>
                </a:r>
                <a:r>
                  <a:rPr lang="en-US" altLang="ko-KR" sz="1000" dirty="0"/>
                  <a:t>.</a:t>
                </a:r>
              </a:p>
              <a:p>
                <a:pPr lvl="2"/>
                <a:r>
                  <a:rPr lang="ko-KR" altLang="en-US" sz="1000" dirty="0"/>
                  <a:t>각 문제에서 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000" dirty="0"/>
                  <a:t>개의 샘플 중 적어도 하나가 테스트 케이스를 통과하면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해당 문제를 해결한 것으로 간주</a:t>
                </a:r>
                <a:r>
                  <a:rPr lang="en-US" altLang="ko-KR" sz="1000" dirty="0"/>
                  <a:t>.</a:t>
                </a:r>
              </a:p>
              <a:p>
                <a:pPr lvl="2"/>
                <a:r>
                  <a:rPr lang="ko-KR" altLang="en-US" sz="1000" dirty="0"/>
                  <a:t>모든 문제 중 해결된 문제 비율이 최종 점수</a:t>
                </a:r>
                <a:r>
                  <a:rPr lang="en-US" altLang="ko-KR" sz="1000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𝑝𝑎𝑠𝑠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해결된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문제의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전체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문제의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b="0" i="1" smtClean="0">
                            <a:latin typeface="Cambria Math" panose="02040503050406030204" pitchFamily="18" charset="0"/>
                          </a:rPr>
                          <m:t>수</m:t>
                        </m:r>
                      </m:den>
                    </m:f>
                  </m:oMath>
                </a14:m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/>
                  <a:t>가 클수록 각 문제를 해결할 확률이 높아지고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최종 점수도 증가</a:t>
                </a:r>
                <a:r>
                  <a:rPr lang="en-US" altLang="ko-KR" sz="1400" dirty="0"/>
                  <a:t>. (</a:t>
                </a:r>
                <a:r>
                  <a:rPr lang="ko-KR" altLang="en-US" sz="1400" dirty="0"/>
                  <a:t>유첨</a:t>
                </a:r>
                <a:r>
                  <a:rPr lang="en-US" altLang="ko-KR" sz="1400" dirty="0"/>
                  <a:t>)</a:t>
                </a:r>
              </a:p>
              <a:p>
                <a:r>
                  <a:rPr lang="ko-KR" altLang="en-US" sz="1600" b="1" dirty="0"/>
                  <a:t>기타 응용 사례</a:t>
                </a:r>
              </a:p>
              <a:p>
                <a:pPr lvl="1"/>
                <a:r>
                  <a:rPr lang="ko-KR" altLang="en-US" sz="1400" b="1" dirty="0"/>
                  <a:t>게임 봇 평가</a:t>
                </a:r>
                <a:r>
                  <a:rPr lang="en-US" altLang="ko-KR" sz="1400" dirty="0"/>
                  <a:t>: </a:t>
                </a:r>
              </a:p>
              <a:p>
                <a:pPr lvl="2"/>
                <a:r>
                  <a:rPr lang="ko-KR" altLang="en-US" sz="1200" dirty="0" err="1"/>
                  <a:t>테트리스</a:t>
                </a:r>
                <a:r>
                  <a:rPr lang="ko-KR" altLang="en-US" sz="1200" dirty="0"/>
                  <a:t> 점수로 성능 측정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ko-KR" altLang="en-US" sz="1400" b="1" dirty="0"/>
                  <a:t>최적화 문제</a:t>
                </a:r>
                <a:r>
                  <a:rPr lang="en-US" altLang="ko-KR" sz="1400" dirty="0"/>
                  <a:t>: </a:t>
                </a:r>
              </a:p>
              <a:p>
                <a:pPr lvl="2"/>
                <a:r>
                  <a:rPr lang="en-US" altLang="ko-KR" sz="1200" dirty="0"/>
                  <a:t>AI</a:t>
                </a:r>
                <a:r>
                  <a:rPr lang="ko-KR" altLang="en-US" sz="1200" dirty="0"/>
                  <a:t>가 에너지 소비를 줄이는 스케줄을 조정 → 절약된 에너지로 성능 평가</a:t>
                </a:r>
                <a:r>
                  <a:rPr lang="en-US" altLang="ko-KR" sz="1200" dirty="0"/>
                  <a:t>.</a:t>
                </a: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33448E-C3AA-4B1F-7C8A-0BF9CF8AD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733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E2CEF6-7D41-4B4A-3E92-0DEE7C83FD9C}"/>
              </a:ext>
            </a:extLst>
          </p:cNvPr>
          <p:cNvSpPr txBox="1"/>
          <p:nvPr/>
        </p:nvSpPr>
        <p:spPr>
          <a:xfrm>
            <a:off x="2796988" y="6387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182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4831E3-F2D1-0499-0886-E69514CCAB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4000" b="0" dirty="0"/>
                  <a:t>(</a:t>
                </a:r>
                <a:r>
                  <a:rPr kumimoji="1" lang="ko-KR" altLang="en-US" sz="4000" b="0" dirty="0"/>
                  <a:t>유</a:t>
                </a:r>
                <a14:m>
                  <m:oMath xmlns:m="http://schemas.openxmlformats.org/officeDocument/2006/math">
                    <m:r>
                      <a:rPr kumimoji="1" lang="ko-KR" altLang="en-US" sz="4000" b="0" i="0" smtClean="0">
                        <a:latin typeface="Cambria Math" panose="02040503050406030204" pitchFamily="18" charset="0"/>
                      </a:rPr>
                      <m:t>첨</m:t>
                    </m:r>
                    <m:r>
                      <a:rPr kumimoji="1" lang="en-US" altLang="ko-KR" sz="40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𝑝𝑎𝑠𝑠</m:t>
                    </m:r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4000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sz="4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4000" dirty="0" err="1"/>
                  <a:t>에</a:t>
                </a:r>
                <a:r>
                  <a:rPr kumimoji="1" lang="ko-KR" altLang="en-US" sz="4000" dirty="0"/>
                  <a:t> 따른 크기</a:t>
                </a:r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4831E3-F2D1-0499-0886-E69514CCA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A8BD4C-67C3-72A1-0B14-73343231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410054"/>
            <a:ext cx="5664013" cy="2400881"/>
          </a:xfrm>
          <a:prstGeom prst="rect">
            <a:avLst/>
          </a:prstGeom>
        </p:spPr>
      </p:pic>
      <p:pic>
        <p:nvPicPr>
          <p:cNvPr id="12" name="그림 11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DD0496-346B-50D4-2B34-0AAF788F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83813"/>
            <a:ext cx="6065086" cy="1613647"/>
          </a:xfrm>
          <a:prstGeom prst="rect">
            <a:avLst/>
          </a:prstGeom>
        </p:spPr>
      </p:pic>
      <p:pic>
        <p:nvPicPr>
          <p:cNvPr id="14" name="그림 13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8B0C7D-71D9-2AFF-0C08-004490EC1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07435"/>
            <a:ext cx="5608908" cy="1442143"/>
          </a:xfrm>
          <a:prstGeom prst="rect">
            <a:avLst/>
          </a:prstGeom>
        </p:spPr>
      </p:pic>
      <p:pic>
        <p:nvPicPr>
          <p:cNvPr id="19" name="내용 개체 틀 5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5D3604-779F-63AC-73B2-C3E419EA5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3" y="4369382"/>
            <a:ext cx="6020898" cy="1995625"/>
          </a:xfrm>
          <a:prstGeom prst="rect">
            <a:avLst/>
          </a:prstGeom>
        </p:spPr>
      </p:pic>
      <p:pic>
        <p:nvPicPr>
          <p:cNvPr id="20" name="내용 개체 틀 7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A54379-4310-F7A1-BAA2-D04B9EA9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067" y="1470176"/>
            <a:ext cx="5981733" cy="252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85A121-19EE-8351-C29A-4E1F8FD4814A}"/>
              </a:ext>
            </a:extLst>
          </p:cNvPr>
          <p:cNvSpPr txBox="1"/>
          <p:nvPr/>
        </p:nvSpPr>
        <p:spPr>
          <a:xfrm>
            <a:off x="5404928" y="4179222"/>
            <a:ext cx="36666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dirty="0"/>
              <a:t>정리</a:t>
            </a:r>
            <a:r>
              <a:rPr lang="en-US" altLang="ko-KR" sz="800" dirty="0"/>
              <a:t>::</a:t>
            </a:r>
          </a:p>
        </p:txBody>
      </p:sp>
    </p:spTree>
    <p:extLst>
      <p:ext uri="{BB962C8B-B14F-4D97-AF65-F5344CB8AC3E}">
        <p14:creationId xmlns:p14="http://schemas.microsoft.com/office/powerpoint/2010/main" val="395007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D80D1-6AEA-E4A6-6665-EC035D870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7E11B87-67C4-64E2-2D77-A3EDC83C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6532F5C-46C9-89DA-6096-BFC42032BE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 descr="텍스트, 스크린샷, 포스터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6C17865-71AC-D1AF-7FC4-CA297C13D9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06566"/>
            <a:ext cx="5181600" cy="398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50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8C7C7-F709-4B04-9425-76CEBCFC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403A60-58CA-6B4B-97B4-425F0D4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25989F-BDC8-6D63-A6AE-BC2646617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7FEF2B-09BA-14AE-BF3D-A2FC11B2B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888"/>
            <a:ext cx="5181600" cy="34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14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763F-125B-8198-F277-94A2238E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9ABB8F-0800-492F-8C99-B933452E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76A679-2E93-DDC5-A31B-ABBEEB3D1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 descr="텍스트, 스크린샷, 폰트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CF7510-F641-625B-A0DD-9F9703931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1413"/>
            <a:ext cx="5181600" cy="41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1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8069-D94C-8902-21C4-3A6BD821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8D4C1D-44F8-0F7E-8C5F-4613D47F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D6DE1A-5A70-FEF3-44A1-9BCEDCC756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1E629E7-16A8-793F-B364-37AF7BBB49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00502"/>
            <a:ext cx="5181600" cy="22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98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BAD61-0C92-ADE3-CC65-F8F9C106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A53E752-F8AF-5FD2-A86E-EF966FDE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F8CE21-9E83-C584-5ECD-70EE49CE66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내용 개체 틀 1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0017FB7-B0B5-3F13-A629-5555C586CA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54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9B20B5-8AA0-AFD6-6AD6-A98F588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F7C3C2-3891-1D34-F69C-BC6DF82655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텍스트, 웹사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0CA299-B184-8DAF-37F5-8DA2BBA004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38226"/>
            <a:ext cx="5181600" cy="23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52C89-6359-7294-364C-06BA19BE5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20B374F-F9BB-7458-495C-CC13A367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DA6BA5-A978-2C11-DAC7-3308B4330A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93CB7-1E60-731E-EFE9-83655277DC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61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B5EE9-92FA-B935-EC5A-072C76F1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평가의 중요성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B196D-15A7-CA11-5FF9-22BA877A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AI </a:t>
            </a:r>
            <a:r>
              <a:rPr lang="ko-KR" altLang="en-US" dirty="0"/>
              <a:t>응용 프로그램 개발의 가장 큰 걸림돌 </a:t>
            </a:r>
            <a:r>
              <a:rPr lang="en-US" altLang="ko-KR" dirty="0"/>
              <a:t>= </a:t>
            </a:r>
            <a:r>
              <a:rPr lang="ko-KR" altLang="en-US" b="1" dirty="0"/>
              <a:t>평가</a:t>
            </a: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평가의 핵심 역할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위험 완화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실패 지점 식별 및 개선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기회 발견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새로운 가능성 탐색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체계적인 평가로 신뢰성과 반복성 강화 필요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6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DCD7D-1B99-F159-D5C7-9C0223A5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장의 주요 내용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ED4AB-D4EF-121D-D979-1CC99CA4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평가 방법과 한계 분석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언어 모델 평가 지표 개요</a:t>
            </a:r>
            <a:endParaRPr lang="en-US" altLang="ko-KR" dirty="0"/>
          </a:p>
          <a:p>
            <a:pPr lvl="1"/>
            <a:r>
              <a:rPr lang="ko-KR" altLang="en-US" b="1" dirty="0"/>
              <a:t>교차 엔트로피</a:t>
            </a:r>
            <a:r>
              <a:rPr lang="en-US" altLang="ko-KR" dirty="0"/>
              <a:t>: </a:t>
            </a:r>
            <a:r>
              <a:rPr lang="ko-KR" altLang="en-US" dirty="0"/>
              <a:t>모델이 정답</a:t>
            </a:r>
            <a:r>
              <a:rPr lang="en-US" altLang="ko-KR" dirty="0"/>
              <a:t>(</a:t>
            </a:r>
            <a:r>
              <a:rPr lang="ko-KR" altLang="en-US" dirty="0"/>
              <a:t>실제 데이터</a:t>
            </a:r>
            <a:r>
              <a:rPr lang="en-US" altLang="ko-KR" dirty="0"/>
              <a:t>)</a:t>
            </a:r>
            <a:r>
              <a:rPr lang="ko-KR" altLang="en-US" dirty="0"/>
              <a:t>을 얼마나 잘 예측했는지를 측정하는 값입니다</a:t>
            </a:r>
            <a:r>
              <a:rPr lang="en-US" altLang="ko-KR" dirty="0"/>
              <a:t>. </a:t>
            </a:r>
            <a:r>
              <a:rPr lang="ko-KR" altLang="en-US" dirty="0"/>
              <a:t>숫자가 낮을수록 모델의 예측이 정확합니다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당혹도</a:t>
            </a:r>
            <a:r>
              <a:rPr lang="en-US" altLang="ko-KR" dirty="0"/>
              <a:t>: </a:t>
            </a:r>
            <a:r>
              <a:rPr lang="ko-KR" altLang="en-US" dirty="0"/>
              <a:t>교차 엔트로피를 변환한 값으로</a:t>
            </a:r>
            <a:r>
              <a:rPr lang="en-US" altLang="ko-KR" dirty="0"/>
              <a:t>, </a:t>
            </a:r>
            <a:r>
              <a:rPr lang="ko-KR" altLang="en-US" dirty="0"/>
              <a:t>모델이 다음 단어를 예측할 때 얼마나 </a:t>
            </a:r>
            <a:r>
              <a:rPr lang="en-US" altLang="ko-KR" dirty="0"/>
              <a:t>"</a:t>
            </a:r>
            <a:r>
              <a:rPr lang="ko-KR" altLang="en-US" dirty="0"/>
              <a:t>혼란스러운지</a:t>
            </a:r>
            <a:r>
              <a:rPr lang="en-US" altLang="ko-KR" dirty="0"/>
              <a:t>"</a:t>
            </a:r>
            <a:r>
              <a:rPr lang="ko-KR" altLang="en-US" dirty="0" err="1"/>
              <a:t>를</a:t>
            </a:r>
            <a:r>
              <a:rPr lang="ko-KR" altLang="en-US" dirty="0"/>
              <a:t> 나타냅니다</a:t>
            </a:r>
            <a:r>
              <a:rPr lang="en-US" altLang="ko-KR" dirty="0"/>
              <a:t>. </a:t>
            </a:r>
            <a:r>
              <a:rPr lang="ko-KR" altLang="en-US" dirty="0"/>
              <a:t>값이 낮을수록 모델이 덜 </a:t>
            </a:r>
            <a:r>
              <a:rPr lang="ko-KR" altLang="en-US" dirty="0" err="1"/>
              <a:t>혼란스러워하며</a:t>
            </a:r>
            <a:r>
              <a:rPr lang="ko-KR" altLang="en-US" dirty="0"/>
              <a:t> 더 잘 작동합니다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 평가와 </a:t>
            </a:r>
            <a:r>
              <a:rPr lang="en" altLang="ko-KR" dirty="0"/>
              <a:t>AI </a:t>
            </a:r>
            <a:r>
              <a:rPr lang="ko-KR" altLang="en-US" dirty="0"/>
              <a:t>심판 방식 탐구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41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21C82-C726-4AC7-B262-BFA41C23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3DB26D-F846-71C0-2440-323281DC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생성형 모델 평가의 어려움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14041D7-02DD-0F13-3801-FC0E823B4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9098" cy="4351338"/>
          </a:xfrm>
        </p:spPr>
        <p:txBody>
          <a:bodyPr>
            <a:normAutofit fontScale="55000" lnSpcReduction="20000"/>
          </a:bodyPr>
          <a:lstStyle/>
          <a:p>
            <a:r>
              <a:rPr lang="ko-KR" altLang="en-US" b="1" dirty="0"/>
              <a:t>평가의 복잡성 증가 요인</a:t>
            </a:r>
          </a:p>
          <a:p>
            <a:pPr lvl="1"/>
            <a:r>
              <a:rPr lang="en-US" altLang="ko-KR" b="1" dirty="0"/>
              <a:t>AI </a:t>
            </a:r>
            <a:r>
              <a:rPr lang="ko-KR" altLang="en-US" b="1" dirty="0"/>
              <a:t>모델의 지능 수준</a:t>
            </a:r>
            <a:r>
              <a:rPr lang="en-US" altLang="ko-KR" dirty="0"/>
              <a:t>:</a:t>
            </a:r>
          </a:p>
          <a:p>
            <a:pPr marL="1200150" lvl="2" indent="-285750"/>
            <a:r>
              <a:rPr lang="ko-KR" altLang="en-US" dirty="0"/>
              <a:t>간단한 오류는 쉽게 식별 가능하지만</a:t>
            </a:r>
            <a:r>
              <a:rPr lang="en-US" altLang="ko-KR" dirty="0"/>
              <a:t>, </a:t>
            </a:r>
            <a:r>
              <a:rPr lang="ko-KR" altLang="en-US" dirty="0"/>
              <a:t>복잡한 작업은 더 많은 전문성과 시간이 요구됨</a:t>
            </a:r>
            <a:r>
              <a:rPr lang="en-US" altLang="ko-KR" dirty="0"/>
              <a:t>.</a:t>
            </a:r>
          </a:p>
          <a:p>
            <a:pPr marL="1200150" lvl="2" indent="-285750"/>
            <a:r>
              <a:rPr lang="ko-KR" altLang="en-US" dirty="0"/>
              <a:t>외형적 품질 외에도 사실 확인</a:t>
            </a:r>
            <a:r>
              <a:rPr lang="en-US" altLang="ko-KR" dirty="0"/>
              <a:t>, </a:t>
            </a:r>
            <a:r>
              <a:rPr lang="ko-KR" altLang="en-US" dirty="0"/>
              <a:t>추론</a:t>
            </a:r>
            <a:r>
              <a:rPr lang="en-US" altLang="ko-KR" dirty="0"/>
              <a:t>, </a:t>
            </a:r>
            <a:r>
              <a:rPr lang="ko-KR" altLang="en-US" dirty="0"/>
              <a:t>도메인 지식 필요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개방형 특성</a:t>
            </a:r>
            <a:r>
              <a:rPr lang="en-US" altLang="ko-KR" dirty="0"/>
              <a:t>:</a:t>
            </a:r>
          </a:p>
          <a:p>
            <a:pPr marL="1200150" lvl="2" indent="-285750"/>
            <a:r>
              <a:rPr lang="ko-KR" altLang="en-US" dirty="0"/>
              <a:t>전통적 </a:t>
            </a:r>
            <a:r>
              <a:rPr lang="en-US" altLang="ko-KR" dirty="0"/>
              <a:t>ML</a:t>
            </a:r>
            <a:r>
              <a:rPr lang="ko-KR" altLang="en-US" dirty="0"/>
              <a:t>은 폐쇄형 작업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분류</a:t>
            </a:r>
            <a:r>
              <a:rPr lang="en-US" altLang="ko-KR" dirty="0"/>
              <a:t>)</a:t>
            </a:r>
            <a:r>
              <a:rPr lang="ko-KR" altLang="en-US" dirty="0" err="1"/>
              <a:t>으로</a:t>
            </a:r>
            <a:r>
              <a:rPr lang="ko-KR" altLang="en-US" dirty="0"/>
              <a:t> 평가가 단순</a:t>
            </a:r>
            <a:r>
              <a:rPr lang="en-US" altLang="ko-KR" dirty="0"/>
              <a:t>.</a:t>
            </a:r>
          </a:p>
          <a:p>
            <a:pPr marL="1200150" lvl="2" indent="-285750"/>
            <a:r>
              <a:rPr lang="ko-KR" altLang="en-US" dirty="0"/>
              <a:t>생성형 모델은 다양한 정답이 가능해 평가 기준 정의가 어려움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블랙박스 특성</a:t>
            </a:r>
            <a:r>
              <a:rPr lang="en-US" altLang="ko-KR" dirty="0"/>
              <a:t>:</a:t>
            </a:r>
          </a:p>
          <a:p>
            <a:pPr marL="1200150" lvl="2" indent="-285750"/>
            <a:r>
              <a:rPr lang="ko-KR" altLang="en-US" dirty="0"/>
              <a:t>모델의 내부 구조</a:t>
            </a:r>
            <a:r>
              <a:rPr lang="en-US" altLang="ko-KR" dirty="0"/>
              <a:t>, </a:t>
            </a:r>
            <a:r>
              <a:rPr lang="ko-KR" altLang="en-US" dirty="0"/>
              <a:t>학습 데이터 등의 비공개로 출력만으로 평가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평가 벤치마크의 한계</a:t>
            </a:r>
          </a:p>
          <a:p>
            <a:pPr lvl="1"/>
            <a:r>
              <a:rPr lang="ko-KR" altLang="en-US" dirty="0"/>
              <a:t>기존 벤치마크는 빠르게 포화</a:t>
            </a:r>
            <a:r>
              <a:rPr lang="en-US" altLang="ko-KR" dirty="0"/>
              <a:t>:</a:t>
            </a:r>
          </a:p>
          <a:p>
            <a:pPr marL="1200150" lvl="2" indent="-285750"/>
            <a:r>
              <a:rPr lang="en-US" altLang="ko-KR" dirty="0"/>
              <a:t>GLUE ➔ </a:t>
            </a:r>
            <a:r>
              <a:rPr lang="en-US" altLang="ko-KR" dirty="0" err="1"/>
              <a:t>SuperGLUE</a:t>
            </a:r>
            <a:r>
              <a:rPr lang="en-US" altLang="ko-KR" dirty="0"/>
              <a:t> (2018-2019)</a:t>
            </a:r>
          </a:p>
          <a:p>
            <a:pPr lvl="3"/>
            <a:r>
              <a:rPr lang="en-US" altLang="ko-KR" dirty="0"/>
              <a:t>GLUE: </a:t>
            </a:r>
            <a:r>
              <a:rPr lang="ko-KR" altLang="en-US" dirty="0"/>
              <a:t>기본적인 자연어 이해</a:t>
            </a:r>
            <a:r>
              <a:rPr lang="en-US" altLang="ko-KR" dirty="0"/>
              <a:t>(NLU) </a:t>
            </a:r>
            <a:r>
              <a:rPr lang="ko-KR" altLang="en-US" dirty="0"/>
              <a:t>작업 평가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 err="1"/>
              <a:t>SuperGLUE</a:t>
            </a:r>
            <a:r>
              <a:rPr lang="en-US" altLang="ko-KR" dirty="0"/>
              <a:t>: </a:t>
            </a:r>
            <a:r>
              <a:rPr lang="ko-KR" altLang="en-US" dirty="0"/>
              <a:t>더 복잡하고 도전적인 언어적 작업 추가</a:t>
            </a:r>
            <a:r>
              <a:rPr lang="en-US" altLang="ko-KR" dirty="0"/>
              <a:t>.</a:t>
            </a:r>
          </a:p>
          <a:p>
            <a:pPr marL="1200150" lvl="2" indent="-285750"/>
            <a:r>
              <a:rPr lang="en-US" altLang="ko-KR" dirty="0"/>
              <a:t>MMLU ➔ MMLU-Pro (2020-2024)</a:t>
            </a:r>
          </a:p>
          <a:p>
            <a:pPr lvl="3"/>
            <a:r>
              <a:rPr lang="en-US" altLang="ko-KR" dirty="0"/>
              <a:t>MMLU: </a:t>
            </a:r>
            <a:r>
              <a:rPr lang="ko-KR" altLang="en-US" dirty="0"/>
              <a:t>여러 도메인에서 다중 작업 평가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MMLU-Pro: </a:t>
            </a:r>
            <a:r>
              <a:rPr lang="ko-KR" altLang="en-US" dirty="0"/>
              <a:t>확장된 데이터와 복잡한 과제로 모델 한계 평가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범용 모델의 평가 범위 확장</a:t>
            </a:r>
            <a:r>
              <a:rPr lang="en-US" altLang="ko-KR" dirty="0"/>
              <a:t>:</a:t>
            </a:r>
          </a:p>
          <a:p>
            <a:pPr marL="1200150" lvl="2" indent="-285750"/>
            <a:r>
              <a:rPr lang="ko-KR" altLang="en-US" dirty="0"/>
              <a:t>기존 </a:t>
            </a:r>
            <a:r>
              <a:rPr lang="ko-KR" altLang="en-US" dirty="0" err="1"/>
              <a:t>작업뿐만</a:t>
            </a:r>
            <a:r>
              <a:rPr lang="ko-KR" altLang="en-US" dirty="0"/>
              <a:t> 아니라 새로운 작업의 발견과 성능 평가도 필요</a:t>
            </a:r>
            <a:r>
              <a:rPr lang="en-US" altLang="ko-KR" dirty="0"/>
              <a:t>.</a:t>
            </a:r>
          </a:p>
          <a:p>
            <a:pPr marL="1200150" lvl="2" indent="-285750"/>
            <a:r>
              <a:rPr lang="en-US" altLang="ko-KR" dirty="0"/>
              <a:t>AI</a:t>
            </a:r>
            <a:r>
              <a:rPr lang="ko-KR" altLang="en-US" dirty="0"/>
              <a:t>의 잠재력과 인간을 넘어서는 역량까지 탐구</a:t>
            </a:r>
            <a:r>
              <a:rPr lang="en-US" altLang="ko-KR" dirty="0"/>
              <a:t>.</a:t>
            </a:r>
          </a:p>
        </p:txBody>
      </p:sp>
      <p:pic>
        <p:nvPicPr>
          <p:cNvPr id="2" name="내용 개체 틀 1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EED552-431B-4DBB-20F8-E41757927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156" y="2023413"/>
            <a:ext cx="4661686" cy="3955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4A226-69CA-1474-AB4D-3C6920664E43}"/>
              </a:ext>
            </a:extLst>
          </p:cNvPr>
          <p:cNvSpPr txBox="1"/>
          <p:nvPr/>
        </p:nvSpPr>
        <p:spPr>
          <a:xfrm>
            <a:off x="7118392" y="6023074"/>
            <a:ext cx="38301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그림 </a:t>
            </a:r>
            <a:r>
              <a:rPr lang="en-US" altLang="ko-KR" sz="1400" b="1" dirty="0"/>
              <a:t>3-1: LLM </a:t>
            </a:r>
            <a:r>
              <a:rPr lang="ko-KR" altLang="en-US" sz="1400" b="1" dirty="0"/>
              <a:t>평가 논문 수 증가 추세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112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DA549-08A6-99EC-BC62-F30564D8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EAC8E8-9D4B-768F-D5D7-2B6E5FD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평가의 발전과 한계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568E76-1A0E-B7BE-A169-F586ECC0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평가의 발전</a:t>
            </a:r>
          </a:p>
          <a:p>
            <a:pPr lvl="1"/>
            <a:r>
              <a:rPr lang="ko-KR" altLang="en-US" sz="1600" b="1" dirty="0"/>
              <a:t>논문 및 도구 개발 증가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en-US" altLang="ko-KR" sz="1200" dirty="0"/>
              <a:t>2023</a:t>
            </a:r>
            <a:r>
              <a:rPr lang="ko-KR" altLang="en-US" sz="1200" dirty="0"/>
              <a:t>년 상반기</a:t>
            </a:r>
            <a:r>
              <a:rPr lang="en-US" altLang="ko-KR" sz="1200" dirty="0"/>
              <a:t>: LLM </a:t>
            </a:r>
            <a:r>
              <a:rPr lang="ko-KR" altLang="en-US" sz="1200" dirty="0"/>
              <a:t>평가 논문 월 </a:t>
            </a:r>
            <a:r>
              <a:rPr lang="en-US" altLang="ko-KR" sz="1200" dirty="0"/>
              <a:t>2</a:t>
            </a:r>
            <a:r>
              <a:rPr lang="ko-KR" altLang="en-US" sz="1200" dirty="0"/>
              <a:t>편 ➔ </a:t>
            </a:r>
            <a:r>
              <a:rPr lang="en-US" altLang="ko-KR" sz="1200" dirty="0"/>
              <a:t>35</a:t>
            </a:r>
            <a:r>
              <a:rPr lang="ko-KR" altLang="en-US" sz="1200" dirty="0"/>
              <a:t>편으로 증가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en-US" altLang="ko-KR" sz="1200" dirty="0"/>
              <a:t>GitHub </a:t>
            </a:r>
            <a:r>
              <a:rPr lang="ko-KR" altLang="en-US" sz="1200" dirty="0"/>
              <a:t>평가 전용 저장소</a:t>
            </a:r>
            <a:r>
              <a:rPr lang="en-US" altLang="ko-KR" sz="1200" dirty="0"/>
              <a:t>: 2024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 기준 </a:t>
            </a:r>
            <a:r>
              <a:rPr lang="en-US" altLang="ko-KR" sz="1200" dirty="0"/>
              <a:t>50</a:t>
            </a:r>
            <a:r>
              <a:rPr lang="ko-KR" altLang="en-US" sz="1200" dirty="0"/>
              <a:t>개 이상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b="1" dirty="0"/>
              <a:t>신규 방법 및 벤치마크 도입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en-US" altLang="ko-KR" sz="1200" dirty="0"/>
              <a:t>AI </a:t>
            </a:r>
            <a:r>
              <a:rPr lang="ko-KR" altLang="en-US" sz="1200" dirty="0"/>
              <a:t>성능 평가 및 역량 확장에 기여</a:t>
            </a:r>
            <a:r>
              <a:rPr lang="en-US" altLang="ko-KR" sz="1200" dirty="0"/>
              <a:t>.</a:t>
            </a:r>
          </a:p>
          <a:p>
            <a:r>
              <a:rPr lang="ko-KR" altLang="en-US" sz="1800" b="1" dirty="0"/>
              <a:t>평가의 한계</a:t>
            </a:r>
          </a:p>
          <a:p>
            <a:pPr lvl="1"/>
            <a:r>
              <a:rPr lang="ko-KR" altLang="en-US" sz="1600" b="1" dirty="0"/>
              <a:t>투자 부족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200" dirty="0"/>
              <a:t>평가 도구는 모델링</a:t>
            </a:r>
            <a:r>
              <a:rPr lang="en-US" altLang="ko-KR" sz="1200" dirty="0"/>
              <a:t>, </a:t>
            </a:r>
            <a:r>
              <a:rPr lang="ko-KR" altLang="en-US" sz="1200" dirty="0"/>
              <a:t>학습 도구에 비해 현저히 적음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en-US" altLang="ko-KR" sz="1200" dirty="0"/>
              <a:t>DeepMind </a:t>
            </a:r>
            <a:r>
              <a:rPr lang="ko-KR" altLang="en-US" sz="1200" dirty="0"/>
              <a:t>연구</a:t>
            </a:r>
            <a:r>
              <a:rPr lang="en-US" altLang="ko-KR" sz="1200" dirty="0"/>
              <a:t>: </a:t>
            </a:r>
            <a:r>
              <a:rPr lang="ko-KR" altLang="en-US" sz="1200" dirty="0"/>
              <a:t>평가 개발의 체계적 주목 부족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b="1" dirty="0"/>
              <a:t>평가 방식의 비체계성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200" dirty="0"/>
              <a:t>신뢰할 만한 프롬프트 세트 부족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200" dirty="0"/>
              <a:t>육안 확인이나 경험 기반 접근법에 의존</a:t>
            </a:r>
            <a:r>
              <a:rPr lang="en-US" altLang="ko-KR" sz="1200" dirty="0"/>
              <a:t>.</a:t>
            </a:r>
          </a:p>
        </p:txBody>
      </p:sp>
      <p:pic>
        <p:nvPicPr>
          <p:cNvPr id="2" name="내용 개체 틀 1" descr="그래프, 라인, 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2CAD10-E7AD-C2E7-FFE2-3CC3E2BD3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300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AC11B-1CED-2CF7-0F20-A455A123017E}"/>
              </a:ext>
            </a:extLst>
          </p:cNvPr>
          <p:cNvSpPr txBox="1"/>
          <p:nvPr/>
        </p:nvSpPr>
        <p:spPr>
          <a:xfrm>
            <a:off x="6601393" y="4880868"/>
            <a:ext cx="4165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/>
              <a:t>3-2: </a:t>
            </a:r>
            <a:r>
              <a:rPr lang="ko-KR" altLang="en-US" sz="1400" b="1" dirty="0"/>
              <a:t>평가 전용 저장소 수 증가 곡선 삽입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795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6AC6-94BD-9880-3ED9-A381B4CE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38CA34-81A8-86B5-F5D9-BCA52388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체계적인 평가의 중요성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9ABA10-5960-5AB6-E9C4-E7A240DAC0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현황 및 문제점</a:t>
            </a:r>
          </a:p>
          <a:p>
            <a:pPr lvl="1"/>
            <a:r>
              <a:rPr lang="ko-KR" altLang="en-US" sz="1600" dirty="0"/>
              <a:t>많은 응용 프로그램이 체계적인 평가 대신 임시 </a:t>
            </a:r>
            <a:r>
              <a:rPr lang="en-US" altLang="ko-KR" sz="1600" dirty="0"/>
              <a:t>(</a:t>
            </a:r>
            <a:r>
              <a:rPr lang="ko-KR" altLang="en-US" sz="1600" dirty="0"/>
              <a:t>주관적</a:t>
            </a:r>
            <a:r>
              <a:rPr lang="en-US" altLang="ko-KR" sz="1600" dirty="0"/>
              <a:t>)</a:t>
            </a:r>
            <a:r>
              <a:rPr lang="ko-KR" altLang="en-US" sz="1600" dirty="0"/>
              <a:t> 접근법 사용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반복적인 </a:t>
            </a:r>
            <a:r>
              <a:rPr lang="en-US" altLang="ko-KR" sz="1600" dirty="0"/>
              <a:t>AI </a:t>
            </a:r>
            <a:r>
              <a:rPr lang="ko-KR" altLang="en-US" sz="1600" dirty="0"/>
              <a:t>개선에 비효율적</a:t>
            </a:r>
            <a:r>
              <a:rPr lang="en-US" altLang="ko-KR" sz="1600" dirty="0"/>
              <a:t>.</a:t>
            </a:r>
          </a:p>
          <a:p>
            <a:r>
              <a:rPr lang="ko-KR" altLang="en-US" sz="1800" b="1" dirty="0"/>
              <a:t>권장 사항</a:t>
            </a:r>
          </a:p>
          <a:p>
            <a:pPr lvl="1"/>
            <a:r>
              <a:rPr lang="ko-KR" altLang="en-US" sz="1600" b="1" dirty="0"/>
              <a:t>평가 개발 투자 필요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400" dirty="0"/>
              <a:t>정부 자금 및 보조금 확대 </a:t>
            </a:r>
            <a:r>
              <a:rPr lang="en-US" altLang="ko-KR" sz="1400" dirty="0"/>
              <a:t>(Anthropic </a:t>
            </a:r>
            <a:r>
              <a:rPr lang="ko-KR" altLang="en-US" sz="1400" dirty="0"/>
              <a:t>제안</a:t>
            </a:r>
            <a:r>
              <a:rPr lang="en-US" altLang="ko-KR" sz="1400" dirty="0"/>
              <a:t>).</a:t>
            </a:r>
          </a:p>
          <a:p>
            <a:pPr lvl="1"/>
            <a:r>
              <a:rPr lang="ko-KR" altLang="en-US" sz="1600" b="1" dirty="0"/>
              <a:t>체계적 평가 접근법 도입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400" dirty="0"/>
              <a:t>응용 프로그램의 필요에 맞춘 평가 설계</a:t>
            </a:r>
            <a:r>
              <a:rPr lang="en-US" altLang="ko-KR" sz="1400" dirty="0"/>
              <a:t>.</a:t>
            </a:r>
          </a:p>
          <a:p>
            <a:pPr marL="1200150" lvl="2" indent="-285750"/>
            <a:r>
              <a:rPr lang="ko-KR" altLang="en-US" sz="1400" dirty="0"/>
              <a:t>기존 평가의 견고성 강화 및 자동화</a:t>
            </a:r>
            <a:r>
              <a:rPr lang="en-US" altLang="ko-KR" sz="1400" dirty="0"/>
              <a:t>.</a:t>
            </a:r>
          </a:p>
          <a:p>
            <a:pPr marL="285750" indent="-285750"/>
            <a:r>
              <a:rPr lang="en-US" altLang="ko-KR" sz="1800" b="1" dirty="0">
                <a:solidFill>
                  <a:srgbClr val="FF0000"/>
                </a:solidFill>
              </a:rPr>
              <a:t>"</a:t>
            </a:r>
            <a:r>
              <a:rPr lang="ko-KR" altLang="en-US" sz="1800" b="1" dirty="0">
                <a:solidFill>
                  <a:srgbClr val="FF0000"/>
                </a:solidFill>
              </a:rPr>
              <a:t>체계적인 평가가 </a:t>
            </a:r>
            <a:r>
              <a:rPr lang="en-US" altLang="ko-KR" sz="1800" b="1" dirty="0">
                <a:solidFill>
                  <a:srgbClr val="FF0000"/>
                </a:solidFill>
              </a:rPr>
              <a:t>AI </a:t>
            </a:r>
            <a:r>
              <a:rPr lang="ko-KR" altLang="en-US" sz="1800" b="1" dirty="0">
                <a:solidFill>
                  <a:srgbClr val="FF0000"/>
                </a:solidFill>
              </a:rPr>
              <a:t>성공의 핵심</a:t>
            </a:r>
            <a:r>
              <a:rPr lang="en-US" altLang="ko-KR" sz="1800" b="1" dirty="0">
                <a:solidFill>
                  <a:srgbClr val="FF0000"/>
                </a:solidFill>
              </a:rPr>
              <a:t>"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내용 개체 틀 1" descr="텍스트, 라인, 번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C542C8-3421-BD76-FDCE-87B11EF8B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38962"/>
            <a:ext cx="5181600" cy="3324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DB083-2DBF-40B0-414F-CBEC44031838}"/>
              </a:ext>
            </a:extLst>
          </p:cNvPr>
          <p:cNvSpPr txBox="1"/>
          <p:nvPr/>
        </p:nvSpPr>
        <p:spPr>
          <a:xfrm>
            <a:off x="6502737" y="5607543"/>
            <a:ext cx="4520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/>
              <a:t>3-3: </a:t>
            </a:r>
            <a:r>
              <a:rPr lang="ko-KR" altLang="en-US" sz="1400" b="1" dirty="0"/>
              <a:t>평가 도구 수와 다른 </a:t>
            </a:r>
            <a:r>
              <a:rPr lang="en-US" altLang="ko-KR" sz="1400" b="1" dirty="0"/>
              <a:t>AI </a:t>
            </a:r>
            <a:r>
              <a:rPr lang="ko-KR" altLang="en-US" sz="1400" b="1" dirty="0"/>
              <a:t>도구 수 비교 그래프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888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170AE79-8012-2254-80E1-65BE1755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언어 모델링 지표 이해하기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DB9A07-5D78-DFA3-B2FA-14EA8DC1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중요성</a:t>
            </a:r>
            <a:endParaRPr lang="ko-KR" altLang="en-US" sz="1600" dirty="0"/>
          </a:p>
          <a:p>
            <a:pPr lvl="1"/>
            <a:r>
              <a:rPr lang="ko-KR" altLang="en-US" sz="1400" dirty="0"/>
              <a:t>언어 모델은 생성형 모델의 핵심으로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다운스트림</a:t>
            </a:r>
            <a:r>
              <a:rPr lang="en-US" altLang="ko-KR" sz="1400" dirty="0"/>
              <a:t>(</a:t>
            </a:r>
            <a:r>
              <a:rPr lang="ko-KR" altLang="en-US" sz="1400" dirty="0"/>
              <a:t>응용 과제</a:t>
            </a:r>
            <a:r>
              <a:rPr lang="en-US" altLang="ko-KR" sz="1400" dirty="0"/>
              <a:t>)</a:t>
            </a:r>
            <a:r>
              <a:rPr lang="ko-KR" altLang="en-US" sz="1400" dirty="0"/>
              <a:t> 성능과 밀접한 연관이 있음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교차 엔트로피</a:t>
            </a:r>
            <a:r>
              <a:rPr lang="en-US" altLang="ko-KR" sz="1400" dirty="0"/>
              <a:t>, </a:t>
            </a:r>
            <a:r>
              <a:rPr lang="ko-KR" altLang="en-US" sz="1400" dirty="0"/>
              <a:t>당혹도 등 주요 지표를 이해하면 모델 성능 평가에 도움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주요 지표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교차 엔트로피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모델의 예측 정확도를 나타내며</a:t>
            </a:r>
            <a:r>
              <a:rPr lang="en-US" altLang="ko-KR" sz="1400" dirty="0"/>
              <a:t>, </a:t>
            </a:r>
            <a:r>
              <a:rPr lang="ko-KR" altLang="en-US" sz="1400" dirty="0"/>
              <a:t>값이 낮을수록 성능이 우수함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b="1" dirty="0"/>
              <a:t>당혹도 </a:t>
            </a:r>
            <a:r>
              <a:rPr lang="en-US" altLang="ko-KR" sz="1400" b="1" dirty="0"/>
              <a:t>(Perplexity)</a:t>
            </a:r>
            <a:r>
              <a:rPr lang="en-US" altLang="ko-KR" sz="1400" dirty="0"/>
              <a:t>: </a:t>
            </a:r>
            <a:r>
              <a:rPr lang="ko-KR" altLang="en-US" sz="1400" dirty="0"/>
              <a:t>교차 엔트로피의 지수 표현으로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모델의 </a:t>
            </a:r>
            <a:r>
              <a:rPr lang="en-US" altLang="ko-KR" sz="1400" dirty="0"/>
              <a:t>"</a:t>
            </a:r>
            <a:r>
              <a:rPr lang="ko-KR" altLang="en-US" sz="1400" dirty="0"/>
              <a:t>놀람</a:t>
            </a:r>
            <a:r>
              <a:rPr lang="en-US" altLang="ko-KR" sz="1400" dirty="0"/>
              <a:t>" </a:t>
            </a:r>
            <a:r>
              <a:rPr lang="ko-KR" altLang="en-US" sz="1400" dirty="0"/>
              <a:t>정도를 측정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b="1" dirty="0"/>
              <a:t>BPC(bits-per-character)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BPB(bits-per-byte)</a:t>
            </a:r>
            <a:r>
              <a:rPr lang="en-US" altLang="ko-KR" sz="1400" dirty="0"/>
              <a:t>: </a:t>
            </a:r>
            <a:r>
              <a:rPr lang="ko-KR" altLang="en-US" sz="1400" dirty="0"/>
              <a:t>교차 엔트로피를 텍스트 압축 효율성 관점에서 변형한 지표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모델의 역할</a:t>
            </a:r>
            <a:endParaRPr lang="ko-KR" altLang="en-US" sz="1600" dirty="0"/>
          </a:p>
          <a:p>
            <a:pPr lvl="1"/>
            <a:r>
              <a:rPr lang="ko-KR" altLang="en-US" sz="1400" dirty="0"/>
              <a:t>특정 문맥에서 다음 토큰의 출현 확률을 예측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200" dirty="0"/>
              <a:t>예</a:t>
            </a:r>
            <a:r>
              <a:rPr lang="en-US" altLang="ko-KR" sz="1200" dirty="0"/>
              <a:t>: "I like drinking __" → "tea" &gt; "charcoal".</a:t>
            </a:r>
          </a:p>
          <a:p>
            <a:pPr lvl="1"/>
            <a:r>
              <a:rPr lang="ko-KR" altLang="en-US" sz="1400" dirty="0"/>
              <a:t>교차 엔트로피가 낮을수록 모델의 예측 능력이 뛰어남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데이터와 성능 관계</a:t>
            </a:r>
            <a:endParaRPr lang="ko-KR" altLang="en-US" sz="1600" dirty="0"/>
          </a:p>
          <a:p>
            <a:pPr lvl="1"/>
            <a:r>
              <a:rPr lang="ko-KR" altLang="en-US" sz="1400" dirty="0"/>
              <a:t>모델은 학습 데이터 분포를 학습하여 성능을 향상시킴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학습 데이터와 실제 데이터가 유사할수록 성능이 더 우수함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99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E70F-D1C1-109B-7BFF-0F784CC0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 descr="도표, 스크린샷, 라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0FF759-4DFF-6017-464B-33F04DC32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1403" y="1868344"/>
            <a:ext cx="4710545" cy="145750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F974674-A2C8-40B7-A8F5-190643CB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엔트로피</a:t>
            </a:r>
            <a:r>
              <a:rPr lang="en-US" altLang="ko-KR" b="1" dirty="0"/>
              <a:t>(Entropy) </a:t>
            </a:r>
            <a:r>
              <a:rPr lang="ko-KR" altLang="en-US" b="1" dirty="0"/>
              <a:t>이해하기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88766C-D9B3-3FDF-1362-1A60AC89D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43201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600" b="1" dirty="0"/>
              <a:t>엔트로피의 정의</a:t>
            </a:r>
            <a:endParaRPr lang="ko-KR" altLang="en-US" sz="1600" dirty="0"/>
          </a:p>
          <a:p>
            <a:pPr lvl="1"/>
            <a:r>
              <a:rPr lang="ko-KR" altLang="en-US" sz="1400" dirty="0"/>
              <a:t>평균적으로 </a:t>
            </a:r>
            <a:r>
              <a:rPr lang="ko-KR" altLang="en-US" sz="1400" b="1" dirty="0"/>
              <a:t>하나의 토큰이 포함하는 정보량</a:t>
            </a:r>
            <a:r>
              <a:rPr lang="ko-KR" altLang="en-US" sz="1400" dirty="0"/>
              <a:t>을 측정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엔트로피가 높을수록 각 토큰이 더 많은 정보를 포함하며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표현하기 위해 더 많은 비트가 필요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000" dirty="0"/>
              <a:t>엔트로피는 특정 분포에서 발생 가능한 결과</a:t>
            </a:r>
            <a:r>
              <a:rPr lang="en-US" altLang="ko-KR" sz="1000" dirty="0"/>
              <a:t>(</a:t>
            </a:r>
            <a:r>
              <a:rPr lang="ko-KR" altLang="en-US" sz="1000" dirty="0"/>
              <a:t>토큰</a:t>
            </a:r>
            <a:r>
              <a:rPr lang="en-US" altLang="ko-KR" sz="1000" dirty="0"/>
              <a:t>)</a:t>
            </a:r>
            <a:r>
              <a:rPr lang="ko-KR" altLang="en-US" sz="1000" dirty="0" err="1"/>
              <a:t>에</a:t>
            </a:r>
            <a:r>
              <a:rPr lang="ko-KR" altLang="en-US" sz="1000" dirty="0"/>
              <a:t> 대해 필요한 </a:t>
            </a:r>
            <a:r>
              <a:rPr lang="ko-KR" altLang="en-US" sz="1000" b="1" dirty="0">
                <a:solidFill>
                  <a:srgbClr val="C00000"/>
                </a:solidFill>
              </a:rPr>
              <a:t>비트 수</a:t>
            </a:r>
            <a:r>
              <a:rPr lang="ko-KR" altLang="en-US" sz="1000" dirty="0"/>
              <a:t>를 수학적으로 측정한 값</a:t>
            </a:r>
            <a:endParaRPr lang="en-US" altLang="ko-KR" sz="1000" dirty="0"/>
          </a:p>
          <a:p>
            <a:r>
              <a:rPr lang="ko-KR" altLang="en-US" sz="1600" b="1" dirty="0"/>
              <a:t>예제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정사각형 내 위치 설명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두 개의 토큰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위쪽</a:t>
            </a:r>
            <a:r>
              <a:rPr lang="en-US" altLang="ko-KR" sz="1400" dirty="0"/>
              <a:t>, </a:t>
            </a:r>
            <a:r>
              <a:rPr lang="ko-KR" altLang="en-US" sz="1400" dirty="0"/>
              <a:t>아래쪽</a:t>
            </a:r>
            <a:r>
              <a:rPr lang="en-US" altLang="ko-KR" sz="1400" dirty="0"/>
              <a:t>):</a:t>
            </a:r>
          </a:p>
          <a:p>
            <a:pPr marL="1200150" lvl="2" indent="-285750"/>
            <a:r>
              <a:rPr lang="ko-KR" altLang="en-US" sz="1050" dirty="0"/>
              <a:t>각 토큰을 </a:t>
            </a:r>
            <a:r>
              <a:rPr lang="en-US" altLang="ko-KR" sz="1050" dirty="0"/>
              <a:t>1</a:t>
            </a:r>
            <a:r>
              <a:rPr lang="ko-KR" altLang="en-US" sz="1050" dirty="0"/>
              <a:t>비트로 표현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엔트로피</a:t>
            </a:r>
            <a:r>
              <a:rPr lang="en-US" altLang="ko-KR" sz="1050" dirty="0"/>
              <a:t>: </a:t>
            </a:r>
            <a:r>
              <a:rPr lang="en-US" altLang="ko-KR" sz="1050" b="1" dirty="0"/>
              <a:t>1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400" b="1" dirty="0"/>
              <a:t>네 개의 토큰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왼쪽 위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위</a:t>
            </a:r>
            <a:r>
              <a:rPr lang="en-US" altLang="ko-KR" sz="1400" dirty="0"/>
              <a:t>, </a:t>
            </a:r>
            <a:r>
              <a:rPr lang="ko-KR" altLang="en-US" sz="1400" dirty="0"/>
              <a:t>왼쪽 아래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아래</a:t>
            </a:r>
            <a:r>
              <a:rPr lang="en-US" altLang="ko-KR" sz="1400" dirty="0"/>
              <a:t>):</a:t>
            </a:r>
          </a:p>
          <a:p>
            <a:pPr marL="1200150" lvl="2" indent="-285750"/>
            <a:r>
              <a:rPr lang="ko-KR" altLang="en-US" sz="1050" dirty="0"/>
              <a:t>각 토큰을 </a:t>
            </a:r>
            <a:r>
              <a:rPr lang="en-US" altLang="ko-KR" sz="1050" dirty="0"/>
              <a:t>2</a:t>
            </a:r>
            <a:r>
              <a:rPr lang="ko-KR" altLang="en-US" sz="1050" dirty="0"/>
              <a:t>비트로 표현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엔트로피</a:t>
            </a:r>
            <a:r>
              <a:rPr lang="en-US" altLang="ko-KR" sz="1050" dirty="0"/>
              <a:t>: </a:t>
            </a:r>
            <a:r>
              <a:rPr lang="en-US" altLang="ko-KR" sz="1050" b="1" dirty="0"/>
              <a:t>2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직관적 이해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낮은 엔트로피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050" dirty="0"/>
              <a:t>정보량이 적고 예측하기 쉬움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두 개의 토큰만 있는 언어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400" b="1" dirty="0"/>
              <a:t>높은 엔트로피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050" dirty="0"/>
              <a:t>정보량이 많고 예측하기 어려움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네 개의 토큰이 있는 언어</a:t>
            </a:r>
            <a:r>
              <a:rPr lang="en-US" altLang="ko-KR" sz="105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ADC5B-9EDB-6652-F703-E3DA028E1086}"/>
              </a:ext>
            </a:extLst>
          </p:cNvPr>
          <p:cNvSpPr txBox="1"/>
          <p:nvPr/>
        </p:nvSpPr>
        <p:spPr>
          <a:xfrm>
            <a:off x="6600634" y="3325847"/>
            <a:ext cx="4472081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그림</a:t>
            </a:r>
            <a:r>
              <a:rPr lang="en-US" altLang="ko-KR" sz="1200" dirty="0"/>
              <a:t>3-4. </a:t>
            </a:r>
            <a:r>
              <a:rPr lang="ko-KR" altLang="en-US" sz="1200" dirty="0"/>
              <a:t>정사각형 내 위치를 설명하는 두 가지 언어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(a): </a:t>
            </a:r>
            <a:r>
              <a:rPr lang="ko-KR" altLang="en-US" sz="1100" dirty="0"/>
              <a:t>두 개의 토큰으로 단순히 </a:t>
            </a:r>
            <a:r>
              <a:rPr lang="en-US" altLang="ko-KR" sz="1100" dirty="0"/>
              <a:t>"</a:t>
            </a:r>
            <a:r>
              <a:rPr lang="ko-KR" altLang="en-US" sz="1100" dirty="0"/>
              <a:t>위</a:t>
            </a:r>
            <a:r>
              <a:rPr lang="en-US" altLang="ko-KR" sz="1100" dirty="0"/>
              <a:t>/</a:t>
            </a:r>
            <a:r>
              <a:rPr lang="ko-KR" altLang="en-US" sz="1100" dirty="0"/>
              <a:t>아래</a:t>
            </a:r>
            <a:r>
              <a:rPr lang="en-US" altLang="ko-KR" sz="1100" dirty="0"/>
              <a:t>"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표현</a:t>
            </a:r>
            <a:r>
              <a:rPr lang="en-US" altLang="ko-KR" sz="1100" dirty="0"/>
              <a:t>. </a:t>
            </a:r>
            <a:r>
              <a:rPr lang="ko-KR" altLang="en-US" sz="1100" dirty="0"/>
              <a:t>엔트로피 </a:t>
            </a:r>
            <a:r>
              <a:rPr lang="en-US" altLang="ko-KR" sz="1100" dirty="0"/>
              <a:t>= </a:t>
            </a:r>
            <a:r>
              <a:rPr lang="en-US" altLang="ko-KR" sz="1100" b="1" dirty="0"/>
              <a:t>1</a:t>
            </a:r>
            <a:r>
              <a:rPr lang="en-US" altLang="ko-KR" sz="11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(b): </a:t>
            </a:r>
            <a:r>
              <a:rPr lang="ko-KR" altLang="en-US" sz="1100" dirty="0"/>
              <a:t>네 개의 토큰으로 </a:t>
            </a:r>
            <a:r>
              <a:rPr lang="en-US" altLang="ko-KR" sz="1100" dirty="0"/>
              <a:t>"</a:t>
            </a:r>
            <a:r>
              <a:rPr lang="ko-KR" altLang="en-US" sz="1100" dirty="0"/>
              <a:t>왼쪽 위</a:t>
            </a:r>
            <a:r>
              <a:rPr lang="en-US" altLang="ko-KR" sz="1100" dirty="0"/>
              <a:t>/</a:t>
            </a:r>
            <a:r>
              <a:rPr lang="ko-KR" altLang="en-US" sz="1100" dirty="0"/>
              <a:t>오른쪽 위</a:t>
            </a:r>
            <a:r>
              <a:rPr lang="en-US" altLang="ko-KR" sz="1100" dirty="0"/>
              <a:t>/</a:t>
            </a:r>
            <a:r>
              <a:rPr lang="ko-KR" altLang="en-US" sz="1100" dirty="0"/>
              <a:t>왼쪽 아래</a:t>
            </a:r>
            <a:r>
              <a:rPr lang="en-US" altLang="ko-KR" sz="1100" dirty="0"/>
              <a:t>/</a:t>
            </a:r>
            <a:r>
              <a:rPr lang="ko-KR" altLang="en-US" sz="1100" dirty="0"/>
              <a:t>오른쪽 아래</a:t>
            </a:r>
            <a:r>
              <a:rPr lang="en-US" altLang="ko-KR" sz="1100" dirty="0"/>
              <a:t>"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구체적으로 표현</a:t>
            </a:r>
            <a:r>
              <a:rPr lang="en-US" altLang="ko-KR" sz="1100" dirty="0"/>
              <a:t>. </a:t>
            </a:r>
            <a:r>
              <a:rPr lang="ko-KR" altLang="en-US" sz="1100" dirty="0"/>
              <a:t>엔트로피 </a:t>
            </a:r>
            <a:r>
              <a:rPr lang="en-US" altLang="ko-KR" sz="1100" dirty="0"/>
              <a:t>= </a:t>
            </a:r>
            <a:r>
              <a:rPr lang="en-US" altLang="ko-KR" sz="1100" b="1" dirty="0"/>
              <a:t>2</a:t>
            </a:r>
            <a:r>
              <a:rPr lang="en-US" altLang="ko-KR" sz="11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/>
              <a:t>(b)</a:t>
            </a:r>
            <a:r>
              <a:rPr lang="ko-KR" altLang="en-US" sz="1100" dirty="0"/>
              <a:t>는 더 많은 정보를 포함하지만</a:t>
            </a:r>
            <a:r>
              <a:rPr lang="en-US" altLang="ko-KR" sz="1100" dirty="0"/>
              <a:t>, </a:t>
            </a:r>
            <a:r>
              <a:rPr lang="ko-KR" altLang="en-US" sz="1100" dirty="0"/>
              <a:t>이를 표현하기 위해 더 많은 비트가 필요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20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2580</Words>
  <Application>Microsoft Macintosh PowerPoint</Application>
  <PresentationFormat>와이드스크린</PresentationFormat>
  <Paragraphs>293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__fkGroteskNeue_598ab8</vt:lpstr>
      <vt:lpstr>맑은 고딕</vt:lpstr>
      <vt:lpstr>Arial</vt:lpstr>
      <vt:lpstr>Cambria Math</vt:lpstr>
      <vt:lpstr>Wingdings</vt:lpstr>
      <vt:lpstr>Office 테마</vt:lpstr>
      <vt:lpstr>3장. 평가 방법론</vt:lpstr>
      <vt:lpstr>AI 평가의 필요성</vt:lpstr>
      <vt:lpstr>평가의 중요성</vt:lpstr>
      <vt:lpstr>이 장의 주요 내용</vt:lpstr>
      <vt:lpstr>생성형 모델 평가의 어려움</vt:lpstr>
      <vt:lpstr>평가의 발전과 한계</vt:lpstr>
      <vt:lpstr>체계적인 평가의 중요성</vt:lpstr>
      <vt:lpstr>언어 모델링 지표 이해하기</vt:lpstr>
      <vt:lpstr>엔트로피(Entropy) 이해하기</vt:lpstr>
      <vt:lpstr>교차 엔트로피(Cross Entropy)</vt:lpstr>
      <vt:lpstr>(유첨)교차 엔트로피 오차 (Cross Entropy Error)</vt:lpstr>
      <vt:lpstr>문자당 비트 수와 바이트당 비트 수</vt:lpstr>
      <vt:lpstr>당혹도(Perplexity, PPL)</vt:lpstr>
      <vt:lpstr>(유첨) 당혹도가 단위 독립성을 제공하는 이유</vt:lpstr>
      <vt:lpstr>당혹도의 해석과 주요 개념</vt:lpstr>
      <vt:lpstr>당혹도의 활용 사례</vt:lpstr>
      <vt:lpstr>후속 학습과 엔트로피 축소</vt:lpstr>
      <vt:lpstr>언어 모델로 텍스트의 당혹도 계산</vt:lpstr>
      <vt:lpstr>정확 평가(Exact Evaluation)</vt:lpstr>
      <vt:lpstr>기능적 올바름(Functional Correctness)</vt:lpstr>
      <vt:lpstr>(유첨) pass@k의 k에 따른 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Yxz0294</dc:creator>
  <cp:lastModifiedBy>Yxz0294</cp:lastModifiedBy>
  <cp:revision>108</cp:revision>
  <dcterms:created xsi:type="dcterms:W3CDTF">2025-01-19T00:47:02Z</dcterms:created>
  <dcterms:modified xsi:type="dcterms:W3CDTF">2025-01-19T13:27:23Z</dcterms:modified>
</cp:coreProperties>
</file>